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648" r:id="rId5"/>
    <p:sldMasterId id="2147483889" r:id="rId6"/>
  </p:sldMasterIdLst>
  <p:notesMasterIdLst>
    <p:notesMasterId r:id="rId25"/>
  </p:notesMasterIdLst>
  <p:handoutMasterIdLst>
    <p:handoutMasterId r:id="rId26"/>
  </p:handoutMasterIdLst>
  <p:sldIdLst>
    <p:sldId id="427" r:id="rId7"/>
    <p:sldId id="428" r:id="rId8"/>
    <p:sldId id="430" r:id="rId9"/>
    <p:sldId id="431" r:id="rId10"/>
    <p:sldId id="432" r:id="rId11"/>
    <p:sldId id="433" r:id="rId12"/>
    <p:sldId id="434" r:id="rId13"/>
    <p:sldId id="435" r:id="rId14"/>
    <p:sldId id="436" r:id="rId15"/>
    <p:sldId id="437" r:id="rId16"/>
    <p:sldId id="438" r:id="rId17"/>
    <p:sldId id="439" r:id="rId18"/>
    <p:sldId id="2147483260" r:id="rId19"/>
    <p:sldId id="2147483256" r:id="rId20"/>
    <p:sldId id="2147483257" r:id="rId21"/>
    <p:sldId id="2147483258" r:id="rId22"/>
    <p:sldId id="2147483259" r:id="rId23"/>
    <p:sldId id="3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E220104-DF70-4AB7-B2F8-364F75F0D72D}">
          <p14:sldIdLst>
            <p14:sldId id="427"/>
            <p14:sldId id="428"/>
          </p14:sldIdLst>
        </p14:section>
        <p14:section name="CMMI V3: From Compliance Checkbox to Strategic Enabler" id="{91F8ECC4-ADC7-40F5-8702-684DB34017D4}">
          <p14:sldIdLst>
            <p14:sldId id="430"/>
            <p14:sldId id="431"/>
            <p14:sldId id="432"/>
            <p14:sldId id="433"/>
            <p14:sldId id="434"/>
            <p14:sldId id="435"/>
            <p14:sldId id="436"/>
            <p14:sldId id="437"/>
            <p14:sldId id="438"/>
            <p14:sldId id="439"/>
            <p14:sldId id="2147483260"/>
          </p14:sldIdLst>
        </p14:section>
        <p14:section name="Marketing Resource Center" id="{FA8BC15E-F87A-4B94-9159-046112484C19}">
          <p14:sldIdLst>
            <p14:sldId id="2147483256"/>
            <p14:sldId id="2147483257"/>
            <p14:sldId id="2147483258"/>
          </p14:sldIdLst>
        </p14:section>
        <p14:section name="Conclusion" id="{93F3E85D-ED06-4979-AC1F-538D154749C6}">
          <p14:sldIdLst>
            <p14:sldId id="2147483259"/>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AEEF8A-0AAD-EEB7-C3C0-924427E5B369}" name="Lindsey Marshall" initials="LM" userId="S::lmarshall@isaca.org::a5bd2849-de7f-4f94-8077-c1eaa0fec84e" providerId="AD"/>
  <p188:author id="{82EB4ED0-8270-DB6F-0C9C-EE905787CEFD}" name="Ron Lear" initials="RL" userId="S::rlear@isaca.org::34ba870d-fd3c-4795-add5-1569c59a2d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0563C1"/>
    <a:srgbClr val="13A4E4"/>
    <a:srgbClr val="6CBB46"/>
    <a:srgbClr val="FEB033"/>
    <a:srgbClr val="6AB745"/>
    <a:srgbClr val="9D9A9A"/>
    <a:srgbClr val="122D6B"/>
    <a:srgbClr val="FF99CC"/>
    <a:srgbClr val="1CA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02BC05-B6B0-4102-06B1-DFD2A85CB2CB}" v="164" dt="2025-06-16T13:51:05.817"/>
    <p1510:client id="{3CBD1298-7153-C2C7-242C-345CE998B8CD}" v="36" dt="2025-06-16T14:08:15.017"/>
    <p1510:client id="{56E58D15-CF8D-4DF1-8245-684A927E6C7A}" v="218" dt="2025-06-16T14:20:43.803"/>
    <p1510:client id="{65B5CFD9-CB87-B897-CF0F-F877C993FB0C}" v="6" dt="2025-06-16T14:07:24.969"/>
    <p1510:client id="{C8EA781C-0E0C-4531-A0D1-6EDBA8D3A2B5}" v="4" dt="2025-06-16T14:48:08.385"/>
    <p1510:client id="{DAB42C6A-D060-6598-09FA-A68332BD27D5}" v="1" dt="2025-06-16T19:07:50.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002727-E0EC-448B-87F0-E0E287B6C2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343FAC-C324-470D-A990-C9AF0391C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013489-0E17-4029-8D24-D2BFB890F7C7}" type="datetimeFigureOut">
              <a:rPr lang="en-US" smtClean="0"/>
              <a:t>6/16/2025</a:t>
            </a:fld>
            <a:endParaRPr lang="en-US"/>
          </a:p>
        </p:txBody>
      </p:sp>
      <p:sp>
        <p:nvSpPr>
          <p:cNvPr id="4" name="Footer Placeholder 3">
            <a:extLst>
              <a:ext uri="{FF2B5EF4-FFF2-40B4-BE49-F238E27FC236}">
                <a16:creationId xmlns:a16="http://schemas.microsoft.com/office/drawing/2014/main" id="{574FD0BE-35AD-438D-B854-40DA5C05DC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B6F803-DA0A-4BCF-88A4-F2AE605FD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CC4929-9741-48BD-AC05-D380090085B4}" type="slidenum">
              <a:rPr lang="en-US" smtClean="0"/>
              <a:t>‹#›</a:t>
            </a:fld>
            <a:endParaRPr lang="en-US"/>
          </a:p>
        </p:txBody>
      </p:sp>
    </p:spTree>
    <p:extLst>
      <p:ext uri="{BB962C8B-B14F-4D97-AF65-F5344CB8AC3E}">
        <p14:creationId xmlns:p14="http://schemas.microsoft.com/office/powerpoint/2010/main" val="4001913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53FE7-5480-414F-B7D5-6F0E335383F6}"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F7DB7-EC86-447B-B93F-1F2ED386E719}" type="slidenum">
              <a:rPr lang="en-US" smtClean="0"/>
              <a:t>‹#›</a:t>
            </a:fld>
            <a:endParaRPr lang="en-US"/>
          </a:p>
        </p:txBody>
      </p:sp>
    </p:spTree>
    <p:extLst>
      <p:ext uri="{BB962C8B-B14F-4D97-AF65-F5344CB8AC3E}">
        <p14:creationId xmlns:p14="http://schemas.microsoft.com/office/powerpoint/2010/main" val="179994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KP</a:t>
            </a:r>
          </a:p>
        </p:txBody>
      </p:sp>
      <p:sp>
        <p:nvSpPr>
          <p:cNvPr id="4" name="Slide Number Placeholder 3"/>
          <p:cNvSpPr>
            <a:spLocks noGrp="1"/>
          </p:cNvSpPr>
          <p:nvPr>
            <p:ph type="sldNum" sz="quarter" idx="5"/>
          </p:nvPr>
        </p:nvSpPr>
        <p:spPr/>
        <p:txBody>
          <a:bodyPr/>
          <a:lstStyle/>
          <a:p>
            <a:fld id="{BA5F7DB7-EC86-447B-B93F-1F2ED386E719}" type="slidenum">
              <a:rPr lang="en-US" smtClean="0"/>
              <a:t>14</a:t>
            </a:fld>
            <a:endParaRPr lang="en-US"/>
          </a:p>
        </p:txBody>
      </p:sp>
    </p:spTree>
    <p:extLst>
      <p:ext uri="{BB962C8B-B14F-4D97-AF65-F5344CB8AC3E}">
        <p14:creationId xmlns:p14="http://schemas.microsoft.com/office/powerpoint/2010/main" val="398242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BA5F7DB7-EC86-447B-B93F-1F2ED386E719}" type="slidenum">
              <a:rPr lang="en-US" smtClean="0"/>
              <a:t>18</a:t>
            </a:fld>
            <a:endParaRPr lang="en-US"/>
          </a:p>
        </p:txBody>
      </p:sp>
    </p:spTree>
    <p:extLst>
      <p:ext uri="{BB962C8B-B14F-4D97-AF65-F5344CB8AC3E}">
        <p14:creationId xmlns:p14="http://schemas.microsoft.com/office/powerpoint/2010/main" val="111879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A picture containing food&#10;&#10;Description automatically generated">
            <a:extLst>
              <a:ext uri="{FF2B5EF4-FFF2-40B4-BE49-F238E27FC236}">
                <a16:creationId xmlns:a16="http://schemas.microsoft.com/office/drawing/2014/main" id="{A859666F-A557-4379-9D5F-F8E46539C31B}"/>
              </a:ext>
            </a:extLst>
          </p:cNvPr>
          <p:cNvPicPr>
            <a:picLocks noChangeAspect="1"/>
          </p:cNvPicPr>
          <p:nvPr userDrawn="1"/>
        </p:nvPicPr>
        <p:blipFill>
          <a:blip r:embed="rId2"/>
          <a:stretch>
            <a:fillRect/>
          </a:stretch>
        </p:blipFill>
        <p:spPr>
          <a:xfrm>
            <a:off x="3175" y="0"/>
            <a:ext cx="12188825" cy="6856214"/>
          </a:xfrm>
          <a:prstGeom prst="rect">
            <a:avLst/>
          </a:prstGeom>
        </p:spPr>
      </p:pic>
      <p:sp>
        <p:nvSpPr>
          <p:cNvPr id="7" name="Text Placeholder 5">
            <a:extLst>
              <a:ext uri="{FF2B5EF4-FFF2-40B4-BE49-F238E27FC236}">
                <a16:creationId xmlns:a16="http://schemas.microsoft.com/office/drawing/2014/main" id="{D35F20B4-51D0-4DE1-8583-67FFEDCDC965}"/>
              </a:ext>
            </a:extLst>
          </p:cNvPr>
          <p:cNvSpPr>
            <a:spLocks noGrp="1"/>
          </p:cNvSpPr>
          <p:nvPr>
            <p:ph type="body" sz="quarter" idx="10" hasCustomPrompt="1"/>
          </p:nvPr>
        </p:nvSpPr>
        <p:spPr>
          <a:xfrm>
            <a:off x="469019" y="1294043"/>
            <a:ext cx="9080500" cy="1298238"/>
          </a:xfrm>
          <a:prstGeom prst="rect">
            <a:avLst/>
          </a:prstGeom>
        </p:spPr>
        <p:txBody>
          <a:bodyPr/>
          <a:lstStyle>
            <a:lvl1pPr marL="0" indent="0">
              <a:buNone/>
              <a:defRPr sz="4000" b="1">
                <a:solidFill>
                  <a:schemeClr val="bg1"/>
                </a:solidFill>
              </a:defRPr>
            </a:lvl1pPr>
          </a:lstStyle>
          <a:p>
            <a:r>
              <a:rPr lang="en-US">
                <a:latin typeface="Arial" panose="020B0604020202020204" pitchFamily="34" charset="0"/>
                <a:cs typeface="Arial" panose="020B0604020202020204" pitchFamily="34" charset="0"/>
              </a:rPr>
              <a:t>Click to edit presentation title and maybe more text</a:t>
            </a:r>
          </a:p>
        </p:txBody>
      </p:sp>
      <p:sp>
        <p:nvSpPr>
          <p:cNvPr id="10" name="Text Placeholder 8">
            <a:extLst>
              <a:ext uri="{FF2B5EF4-FFF2-40B4-BE49-F238E27FC236}">
                <a16:creationId xmlns:a16="http://schemas.microsoft.com/office/drawing/2014/main" id="{5555A5DC-4648-4EEA-9233-E37EE17DFDB7}"/>
              </a:ext>
            </a:extLst>
          </p:cNvPr>
          <p:cNvSpPr>
            <a:spLocks noGrp="1"/>
          </p:cNvSpPr>
          <p:nvPr>
            <p:ph type="body" sz="quarter" idx="11" hasCustomPrompt="1"/>
          </p:nvPr>
        </p:nvSpPr>
        <p:spPr>
          <a:xfrm>
            <a:off x="450850" y="4140768"/>
            <a:ext cx="6935788" cy="425450"/>
          </a:xfrm>
          <a:prstGeom prst="rect">
            <a:avLst/>
          </a:prstGeom>
        </p:spPr>
        <p:txBody>
          <a:bodyPr/>
          <a:lstStyle>
            <a:lvl1pPr marL="0" indent="0">
              <a:buNone/>
              <a:defRPr sz="1400">
                <a:solidFill>
                  <a:schemeClr val="bg1"/>
                </a:solidFill>
              </a:defRPr>
            </a:lvl1pPr>
          </a:lstStyle>
          <a:p>
            <a:pPr lvl="0"/>
            <a:r>
              <a:rPr lang="en-US"/>
              <a:t>Month 2025</a:t>
            </a:r>
          </a:p>
          <a:p>
            <a:pPr lvl="1"/>
            <a:endParaRPr lang="en-US"/>
          </a:p>
        </p:txBody>
      </p:sp>
      <p:sp>
        <p:nvSpPr>
          <p:cNvPr id="16" name="Text Placeholder 14">
            <a:extLst>
              <a:ext uri="{FF2B5EF4-FFF2-40B4-BE49-F238E27FC236}">
                <a16:creationId xmlns:a16="http://schemas.microsoft.com/office/drawing/2014/main" id="{44E4A54E-BFD9-4A1C-B0A1-346108807BDE}"/>
              </a:ext>
            </a:extLst>
          </p:cNvPr>
          <p:cNvSpPr>
            <a:spLocks noGrp="1"/>
          </p:cNvSpPr>
          <p:nvPr>
            <p:ph type="body" sz="quarter" idx="12" hasCustomPrompt="1"/>
          </p:nvPr>
        </p:nvSpPr>
        <p:spPr>
          <a:xfrm>
            <a:off x="450850" y="2805253"/>
            <a:ext cx="6935788" cy="811213"/>
          </a:xfrm>
          <a:prstGeom prst="rect">
            <a:avLst/>
          </a:prstGeom>
        </p:spPr>
        <p:txBody>
          <a:bodyPr/>
          <a:lstStyle>
            <a:lvl1pPr marL="0" indent="0">
              <a:buNone/>
              <a:defRPr sz="2000" b="1">
                <a:solidFill>
                  <a:schemeClr val="bg1"/>
                </a:solidFill>
              </a:defRPr>
            </a:lvl1pPr>
          </a:lstStyle>
          <a:p>
            <a:pPr lvl="0"/>
            <a:r>
              <a:rPr lang="en-US"/>
              <a:t>Subhead goes here</a:t>
            </a:r>
          </a:p>
        </p:txBody>
      </p:sp>
    </p:spTree>
    <p:extLst>
      <p:ext uri="{BB962C8B-B14F-4D97-AF65-F5344CB8AC3E}">
        <p14:creationId xmlns:p14="http://schemas.microsoft.com/office/powerpoint/2010/main" val="429406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8" name="Picture 7" descr="A picture containing food&#10;&#10;Description automatically generated">
            <a:extLst>
              <a:ext uri="{FF2B5EF4-FFF2-40B4-BE49-F238E27FC236}">
                <a16:creationId xmlns:a16="http://schemas.microsoft.com/office/drawing/2014/main" id="{35B2107B-106E-4015-8449-200B837FFA3A}"/>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
        <p:nvSpPr>
          <p:cNvPr id="9" name="Content Placeholder 2">
            <a:extLst>
              <a:ext uri="{FF2B5EF4-FFF2-40B4-BE49-F238E27FC236}">
                <a16:creationId xmlns:a16="http://schemas.microsoft.com/office/drawing/2014/main" id="{35E19BA1-CA72-494B-B355-A681FF3C170F}"/>
              </a:ext>
            </a:extLst>
          </p:cNvPr>
          <p:cNvSpPr>
            <a:spLocks noGrp="1"/>
          </p:cNvSpPr>
          <p:nvPr>
            <p:ph sz="quarter" idx="10"/>
          </p:nvPr>
        </p:nvSpPr>
        <p:spPr>
          <a:xfrm>
            <a:off x="470267" y="497198"/>
            <a:ext cx="937465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805CB1B9-E5DD-4190-9D57-86F02D2B1350}"/>
              </a:ext>
            </a:extLst>
          </p:cNvPr>
          <p:cNvSpPr>
            <a:spLocks noGrp="1"/>
          </p:cNvSpPr>
          <p:nvPr>
            <p:ph sz="quarter" idx="11" hasCustomPrompt="1"/>
          </p:nvPr>
        </p:nvSpPr>
        <p:spPr>
          <a:xfrm>
            <a:off x="470267" y="999556"/>
            <a:ext cx="9374660"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84BBAD82-CD45-434E-B71B-0E6CBDB9B856}"/>
              </a:ext>
            </a:extLst>
          </p:cNvPr>
          <p:cNvSpPr>
            <a:spLocks noGrp="1"/>
          </p:cNvSpPr>
          <p:nvPr>
            <p:ph sz="quarter" idx="12"/>
          </p:nvPr>
        </p:nvSpPr>
        <p:spPr>
          <a:xfrm>
            <a:off x="480541" y="1887975"/>
            <a:ext cx="9374659" cy="406894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Tree>
    <p:extLst>
      <p:ext uri="{BB962C8B-B14F-4D97-AF65-F5344CB8AC3E}">
        <p14:creationId xmlns:p14="http://schemas.microsoft.com/office/powerpoint/2010/main" val="104394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D43FE06-DE37-4371-919F-2D13AD2A9751}"/>
              </a:ext>
            </a:extLst>
          </p:cNvPr>
          <p:cNvSpPr>
            <a:spLocks noGrp="1"/>
          </p:cNvSpPr>
          <p:nvPr>
            <p:ph sz="quarter" idx="10"/>
          </p:nvPr>
        </p:nvSpPr>
        <p:spPr>
          <a:xfrm>
            <a:off x="470267" y="497198"/>
            <a:ext cx="10806184"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CD073BC9-C2DF-4457-8589-63D6FDA7BE25}"/>
              </a:ext>
            </a:extLst>
          </p:cNvPr>
          <p:cNvSpPr>
            <a:spLocks noGrp="1"/>
          </p:cNvSpPr>
          <p:nvPr>
            <p:ph sz="quarter" idx="12"/>
          </p:nvPr>
        </p:nvSpPr>
        <p:spPr>
          <a:xfrm>
            <a:off x="480542" y="1410801"/>
            <a:ext cx="5316576" cy="4546116"/>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7" name="Content Placeholder 2">
            <a:extLst>
              <a:ext uri="{FF2B5EF4-FFF2-40B4-BE49-F238E27FC236}">
                <a16:creationId xmlns:a16="http://schemas.microsoft.com/office/drawing/2014/main" id="{991E2F4A-017B-4FDE-A7B0-E426468AABBE}"/>
              </a:ext>
            </a:extLst>
          </p:cNvPr>
          <p:cNvSpPr>
            <a:spLocks noGrp="1"/>
          </p:cNvSpPr>
          <p:nvPr>
            <p:ph sz="quarter" idx="13"/>
          </p:nvPr>
        </p:nvSpPr>
        <p:spPr>
          <a:xfrm>
            <a:off x="5959875" y="1410801"/>
            <a:ext cx="5316576" cy="4546116"/>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Tree>
    <p:extLst>
      <p:ext uri="{BB962C8B-B14F-4D97-AF65-F5344CB8AC3E}">
        <p14:creationId xmlns:p14="http://schemas.microsoft.com/office/powerpoint/2010/main" val="239910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DD43FE06-DE37-4371-919F-2D13AD2A9751}"/>
              </a:ext>
            </a:extLst>
          </p:cNvPr>
          <p:cNvSpPr>
            <a:spLocks noGrp="1"/>
          </p:cNvSpPr>
          <p:nvPr>
            <p:ph sz="quarter" idx="10"/>
          </p:nvPr>
        </p:nvSpPr>
        <p:spPr>
          <a:xfrm>
            <a:off x="470267" y="497198"/>
            <a:ext cx="10806184"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CD073BC9-C2DF-4457-8589-63D6FDA7BE25}"/>
              </a:ext>
            </a:extLst>
          </p:cNvPr>
          <p:cNvSpPr>
            <a:spLocks noGrp="1"/>
          </p:cNvSpPr>
          <p:nvPr>
            <p:ph sz="quarter" idx="12"/>
          </p:nvPr>
        </p:nvSpPr>
        <p:spPr>
          <a:xfrm>
            <a:off x="480542" y="1410801"/>
            <a:ext cx="5316576" cy="4546116"/>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7" name="Content Placeholder 2">
            <a:extLst>
              <a:ext uri="{FF2B5EF4-FFF2-40B4-BE49-F238E27FC236}">
                <a16:creationId xmlns:a16="http://schemas.microsoft.com/office/drawing/2014/main" id="{991E2F4A-017B-4FDE-A7B0-E426468AABBE}"/>
              </a:ext>
            </a:extLst>
          </p:cNvPr>
          <p:cNvSpPr>
            <a:spLocks noGrp="1"/>
          </p:cNvSpPr>
          <p:nvPr>
            <p:ph sz="quarter" idx="13"/>
          </p:nvPr>
        </p:nvSpPr>
        <p:spPr>
          <a:xfrm>
            <a:off x="5959875" y="1410801"/>
            <a:ext cx="5316576" cy="4546116"/>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5" name="Picture 4" descr="A picture containing food&#10;&#10;Description automatically generated">
            <a:extLst>
              <a:ext uri="{FF2B5EF4-FFF2-40B4-BE49-F238E27FC236}">
                <a16:creationId xmlns:a16="http://schemas.microsoft.com/office/drawing/2014/main" id="{2AE5A473-BA14-4187-8947-946BCF1AE7B1}"/>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Tree>
    <p:extLst>
      <p:ext uri="{BB962C8B-B14F-4D97-AF65-F5344CB8AC3E}">
        <p14:creationId xmlns:p14="http://schemas.microsoft.com/office/powerpoint/2010/main" val="252882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AC62C45A-36B1-40EF-B65E-1D9E9D3F2642}"/>
              </a:ext>
            </a:extLst>
          </p:cNvPr>
          <p:cNvSpPr>
            <a:spLocks noGrp="1"/>
          </p:cNvSpPr>
          <p:nvPr>
            <p:ph sz="quarter" idx="12"/>
          </p:nvPr>
        </p:nvSpPr>
        <p:spPr>
          <a:xfrm>
            <a:off x="480542" y="1887976"/>
            <a:ext cx="5387598" cy="4086697"/>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6" name="Content Placeholder 2">
            <a:extLst>
              <a:ext uri="{FF2B5EF4-FFF2-40B4-BE49-F238E27FC236}">
                <a16:creationId xmlns:a16="http://schemas.microsoft.com/office/drawing/2014/main" id="{5830784B-E182-4375-B44A-FAD6F5DB66C1}"/>
              </a:ext>
            </a:extLst>
          </p:cNvPr>
          <p:cNvSpPr>
            <a:spLocks noGrp="1"/>
          </p:cNvSpPr>
          <p:nvPr>
            <p:ph sz="quarter" idx="13"/>
          </p:nvPr>
        </p:nvSpPr>
        <p:spPr>
          <a:xfrm>
            <a:off x="6030897" y="1887975"/>
            <a:ext cx="5387598" cy="4086697"/>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7" name="Content Placeholder 2">
            <a:extLst>
              <a:ext uri="{FF2B5EF4-FFF2-40B4-BE49-F238E27FC236}">
                <a16:creationId xmlns:a16="http://schemas.microsoft.com/office/drawing/2014/main" id="{7158D237-DD0E-428B-A36E-DD56410BD56F}"/>
              </a:ext>
            </a:extLst>
          </p:cNvPr>
          <p:cNvSpPr>
            <a:spLocks noGrp="1"/>
          </p:cNvSpPr>
          <p:nvPr>
            <p:ph sz="quarter" idx="10"/>
          </p:nvPr>
        </p:nvSpPr>
        <p:spPr>
          <a:xfrm>
            <a:off x="470267" y="497198"/>
            <a:ext cx="10659773"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9874B80D-0A54-4435-8E31-D92C946E2053}"/>
              </a:ext>
            </a:extLst>
          </p:cNvPr>
          <p:cNvSpPr>
            <a:spLocks noGrp="1"/>
          </p:cNvSpPr>
          <p:nvPr>
            <p:ph sz="quarter" idx="11" hasCustomPrompt="1"/>
          </p:nvPr>
        </p:nvSpPr>
        <p:spPr>
          <a:xfrm>
            <a:off x="470266" y="999556"/>
            <a:ext cx="10659774"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20166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AC62C45A-36B1-40EF-B65E-1D9E9D3F2642}"/>
              </a:ext>
            </a:extLst>
          </p:cNvPr>
          <p:cNvSpPr>
            <a:spLocks noGrp="1"/>
          </p:cNvSpPr>
          <p:nvPr>
            <p:ph sz="quarter" idx="12"/>
          </p:nvPr>
        </p:nvSpPr>
        <p:spPr>
          <a:xfrm>
            <a:off x="480542" y="1887976"/>
            <a:ext cx="5387598" cy="4086697"/>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6" name="Content Placeholder 2">
            <a:extLst>
              <a:ext uri="{FF2B5EF4-FFF2-40B4-BE49-F238E27FC236}">
                <a16:creationId xmlns:a16="http://schemas.microsoft.com/office/drawing/2014/main" id="{5830784B-E182-4375-B44A-FAD6F5DB66C1}"/>
              </a:ext>
            </a:extLst>
          </p:cNvPr>
          <p:cNvSpPr>
            <a:spLocks noGrp="1"/>
          </p:cNvSpPr>
          <p:nvPr>
            <p:ph sz="quarter" idx="13"/>
          </p:nvPr>
        </p:nvSpPr>
        <p:spPr>
          <a:xfrm>
            <a:off x="6030897" y="1887975"/>
            <a:ext cx="5387598" cy="4086697"/>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7" name="Content Placeholder 2">
            <a:extLst>
              <a:ext uri="{FF2B5EF4-FFF2-40B4-BE49-F238E27FC236}">
                <a16:creationId xmlns:a16="http://schemas.microsoft.com/office/drawing/2014/main" id="{7158D237-DD0E-428B-A36E-DD56410BD56F}"/>
              </a:ext>
            </a:extLst>
          </p:cNvPr>
          <p:cNvSpPr>
            <a:spLocks noGrp="1"/>
          </p:cNvSpPr>
          <p:nvPr>
            <p:ph sz="quarter" idx="10"/>
          </p:nvPr>
        </p:nvSpPr>
        <p:spPr>
          <a:xfrm>
            <a:off x="470267" y="497198"/>
            <a:ext cx="10659773"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9874B80D-0A54-4435-8E31-D92C946E2053}"/>
              </a:ext>
            </a:extLst>
          </p:cNvPr>
          <p:cNvSpPr>
            <a:spLocks noGrp="1"/>
          </p:cNvSpPr>
          <p:nvPr>
            <p:ph sz="quarter" idx="11" hasCustomPrompt="1"/>
          </p:nvPr>
        </p:nvSpPr>
        <p:spPr>
          <a:xfrm>
            <a:off x="470266" y="999556"/>
            <a:ext cx="10659774"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pic>
        <p:nvPicPr>
          <p:cNvPr id="8" name="Picture 7" descr="A picture containing food&#10;&#10;Description automatically generated">
            <a:extLst>
              <a:ext uri="{FF2B5EF4-FFF2-40B4-BE49-F238E27FC236}">
                <a16:creationId xmlns:a16="http://schemas.microsoft.com/office/drawing/2014/main" id="{7D280C5B-2DDA-4CF2-BDF8-ECCF517B55D1}"/>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Tree>
    <p:extLst>
      <p:ext uri="{BB962C8B-B14F-4D97-AF65-F5344CB8AC3E}">
        <p14:creationId xmlns:p14="http://schemas.microsoft.com/office/powerpoint/2010/main" val="303842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CD073BC9-C2DF-4457-8589-63D6FDA7BE25}"/>
              </a:ext>
            </a:extLst>
          </p:cNvPr>
          <p:cNvSpPr>
            <a:spLocks noGrp="1"/>
          </p:cNvSpPr>
          <p:nvPr>
            <p:ph sz="quarter" idx="12"/>
          </p:nvPr>
        </p:nvSpPr>
        <p:spPr>
          <a:xfrm>
            <a:off x="480542" y="1410801"/>
            <a:ext cx="3443388" cy="457275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6" name="Content Placeholder 2">
            <a:extLst>
              <a:ext uri="{FF2B5EF4-FFF2-40B4-BE49-F238E27FC236}">
                <a16:creationId xmlns:a16="http://schemas.microsoft.com/office/drawing/2014/main" id="{045F8BE7-18A4-4C43-B97B-16CC0FDFE83A}"/>
              </a:ext>
            </a:extLst>
          </p:cNvPr>
          <p:cNvSpPr>
            <a:spLocks noGrp="1"/>
          </p:cNvSpPr>
          <p:nvPr>
            <p:ph sz="quarter" idx="13"/>
          </p:nvPr>
        </p:nvSpPr>
        <p:spPr>
          <a:xfrm>
            <a:off x="4083597" y="1410800"/>
            <a:ext cx="3443388" cy="457275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5" name="Content Placeholder 2">
            <a:extLst>
              <a:ext uri="{FF2B5EF4-FFF2-40B4-BE49-F238E27FC236}">
                <a16:creationId xmlns:a16="http://schemas.microsoft.com/office/drawing/2014/main" id="{9609C705-6117-417C-89A2-7022D48D8AB9}"/>
              </a:ext>
            </a:extLst>
          </p:cNvPr>
          <p:cNvSpPr>
            <a:spLocks noGrp="1"/>
          </p:cNvSpPr>
          <p:nvPr>
            <p:ph sz="quarter" idx="14"/>
          </p:nvPr>
        </p:nvSpPr>
        <p:spPr>
          <a:xfrm>
            <a:off x="7686652" y="1410799"/>
            <a:ext cx="3443388" cy="457275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6" name="Content Placeholder 2">
            <a:extLst>
              <a:ext uri="{FF2B5EF4-FFF2-40B4-BE49-F238E27FC236}">
                <a16:creationId xmlns:a16="http://schemas.microsoft.com/office/drawing/2014/main" id="{6AFEEF04-6E53-4CAA-A278-D7C29E4BE1E6}"/>
              </a:ext>
            </a:extLst>
          </p:cNvPr>
          <p:cNvSpPr>
            <a:spLocks noGrp="1"/>
          </p:cNvSpPr>
          <p:nvPr>
            <p:ph sz="quarter" idx="10"/>
          </p:nvPr>
        </p:nvSpPr>
        <p:spPr>
          <a:xfrm>
            <a:off x="470267" y="497198"/>
            <a:ext cx="10806184"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Tree>
    <p:extLst>
      <p:ext uri="{BB962C8B-B14F-4D97-AF65-F5344CB8AC3E}">
        <p14:creationId xmlns:p14="http://schemas.microsoft.com/office/powerpoint/2010/main" val="2106103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CD073BC9-C2DF-4457-8589-63D6FDA7BE25}"/>
              </a:ext>
            </a:extLst>
          </p:cNvPr>
          <p:cNvSpPr>
            <a:spLocks noGrp="1"/>
          </p:cNvSpPr>
          <p:nvPr>
            <p:ph sz="quarter" idx="12"/>
          </p:nvPr>
        </p:nvSpPr>
        <p:spPr>
          <a:xfrm>
            <a:off x="480542" y="1410801"/>
            <a:ext cx="3443388" cy="457275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6" name="Content Placeholder 2">
            <a:extLst>
              <a:ext uri="{FF2B5EF4-FFF2-40B4-BE49-F238E27FC236}">
                <a16:creationId xmlns:a16="http://schemas.microsoft.com/office/drawing/2014/main" id="{045F8BE7-18A4-4C43-B97B-16CC0FDFE83A}"/>
              </a:ext>
            </a:extLst>
          </p:cNvPr>
          <p:cNvSpPr>
            <a:spLocks noGrp="1"/>
          </p:cNvSpPr>
          <p:nvPr>
            <p:ph sz="quarter" idx="13"/>
          </p:nvPr>
        </p:nvSpPr>
        <p:spPr>
          <a:xfrm>
            <a:off x="4083597" y="1410800"/>
            <a:ext cx="3443388" cy="457275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5" name="Content Placeholder 2">
            <a:extLst>
              <a:ext uri="{FF2B5EF4-FFF2-40B4-BE49-F238E27FC236}">
                <a16:creationId xmlns:a16="http://schemas.microsoft.com/office/drawing/2014/main" id="{9609C705-6117-417C-89A2-7022D48D8AB9}"/>
              </a:ext>
            </a:extLst>
          </p:cNvPr>
          <p:cNvSpPr>
            <a:spLocks noGrp="1"/>
          </p:cNvSpPr>
          <p:nvPr>
            <p:ph sz="quarter" idx="14"/>
          </p:nvPr>
        </p:nvSpPr>
        <p:spPr>
          <a:xfrm>
            <a:off x="7686652" y="1410799"/>
            <a:ext cx="3443388" cy="457275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6" name="Content Placeholder 2">
            <a:extLst>
              <a:ext uri="{FF2B5EF4-FFF2-40B4-BE49-F238E27FC236}">
                <a16:creationId xmlns:a16="http://schemas.microsoft.com/office/drawing/2014/main" id="{6AFEEF04-6E53-4CAA-A278-D7C29E4BE1E6}"/>
              </a:ext>
            </a:extLst>
          </p:cNvPr>
          <p:cNvSpPr>
            <a:spLocks noGrp="1"/>
          </p:cNvSpPr>
          <p:nvPr>
            <p:ph sz="quarter" idx="10"/>
          </p:nvPr>
        </p:nvSpPr>
        <p:spPr>
          <a:xfrm>
            <a:off x="470267" y="497198"/>
            <a:ext cx="10806184"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pic>
        <p:nvPicPr>
          <p:cNvPr id="7" name="Picture 6" descr="A picture containing food&#10;&#10;Description automatically generated">
            <a:extLst>
              <a:ext uri="{FF2B5EF4-FFF2-40B4-BE49-F238E27FC236}">
                <a16:creationId xmlns:a16="http://schemas.microsoft.com/office/drawing/2014/main" id="{6CB20D3F-F368-4081-BFA9-A1872116FA8A}"/>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Tree>
    <p:extLst>
      <p:ext uri="{BB962C8B-B14F-4D97-AF65-F5344CB8AC3E}">
        <p14:creationId xmlns:p14="http://schemas.microsoft.com/office/powerpoint/2010/main" val="134113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E5621CE-073C-449D-8B66-7D641CD7EE7F}"/>
              </a:ext>
            </a:extLst>
          </p:cNvPr>
          <p:cNvSpPr>
            <a:spLocks noGrp="1"/>
          </p:cNvSpPr>
          <p:nvPr>
            <p:ph sz="quarter" idx="10"/>
          </p:nvPr>
        </p:nvSpPr>
        <p:spPr>
          <a:xfrm>
            <a:off x="470267" y="497198"/>
            <a:ext cx="10659773"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48C60348-E1D7-4D5A-BDA0-6E2C35CE324C}"/>
              </a:ext>
            </a:extLst>
          </p:cNvPr>
          <p:cNvSpPr>
            <a:spLocks noGrp="1"/>
          </p:cNvSpPr>
          <p:nvPr>
            <p:ph sz="quarter" idx="11" hasCustomPrompt="1"/>
          </p:nvPr>
        </p:nvSpPr>
        <p:spPr>
          <a:xfrm>
            <a:off x="470266" y="999556"/>
            <a:ext cx="10659774"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CF675D40-8568-418F-A221-823B97B643C5}"/>
              </a:ext>
            </a:extLst>
          </p:cNvPr>
          <p:cNvSpPr>
            <a:spLocks noGrp="1"/>
          </p:cNvSpPr>
          <p:nvPr>
            <p:ph sz="quarter" idx="12"/>
          </p:nvPr>
        </p:nvSpPr>
        <p:spPr>
          <a:xfrm>
            <a:off x="480542" y="1890194"/>
            <a:ext cx="3443388" cy="411111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7" name="Content Placeholder 2">
            <a:extLst>
              <a:ext uri="{FF2B5EF4-FFF2-40B4-BE49-F238E27FC236}">
                <a16:creationId xmlns:a16="http://schemas.microsoft.com/office/drawing/2014/main" id="{AF44FC83-48D5-4438-8B91-3C653BEBC948}"/>
              </a:ext>
            </a:extLst>
          </p:cNvPr>
          <p:cNvSpPr>
            <a:spLocks noGrp="1"/>
          </p:cNvSpPr>
          <p:nvPr>
            <p:ph sz="quarter" idx="13"/>
          </p:nvPr>
        </p:nvSpPr>
        <p:spPr>
          <a:xfrm>
            <a:off x="4083597" y="1890193"/>
            <a:ext cx="3443388" cy="411111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0" name="Content Placeholder 2">
            <a:extLst>
              <a:ext uri="{FF2B5EF4-FFF2-40B4-BE49-F238E27FC236}">
                <a16:creationId xmlns:a16="http://schemas.microsoft.com/office/drawing/2014/main" id="{BBCD2495-DBE0-4E41-8D9F-5E06D2AC6617}"/>
              </a:ext>
            </a:extLst>
          </p:cNvPr>
          <p:cNvSpPr>
            <a:spLocks noGrp="1"/>
          </p:cNvSpPr>
          <p:nvPr>
            <p:ph sz="quarter" idx="14"/>
          </p:nvPr>
        </p:nvSpPr>
        <p:spPr>
          <a:xfrm>
            <a:off x="7686652" y="1890192"/>
            <a:ext cx="3443388" cy="411111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Tree>
    <p:extLst>
      <p:ext uri="{BB962C8B-B14F-4D97-AF65-F5344CB8AC3E}">
        <p14:creationId xmlns:p14="http://schemas.microsoft.com/office/powerpoint/2010/main" val="1706799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E5621CE-073C-449D-8B66-7D641CD7EE7F}"/>
              </a:ext>
            </a:extLst>
          </p:cNvPr>
          <p:cNvSpPr>
            <a:spLocks noGrp="1"/>
          </p:cNvSpPr>
          <p:nvPr>
            <p:ph sz="quarter" idx="10"/>
          </p:nvPr>
        </p:nvSpPr>
        <p:spPr>
          <a:xfrm>
            <a:off x="470267" y="497198"/>
            <a:ext cx="10659773"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48C60348-E1D7-4D5A-BDA0-6E2C35CE324C}"/>
              </a:ext>
            </a:extLst>
          </p:cNvPr>
          <p:cNvSpPr>
            <a:spLocks noGrp="1"/>
          </p:cNvSpPr>
          <p:nvPr>
            <p:ph sz="quarter" idx="11" hasCustomPrompt="1"/>
          </p:nvPr>
        </p:nvSpPr>
        <p:spPr>
          <a:xfrm>
            <a:off x="470266" y="999556"/>
            <a:ext cx="10659774"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
        <p:nvSpPr>
          <p:cNvPr id="6" name="Content Placeholder 2">
            <a:extLst>
              <a:ext uri="{FF2B5EF4-FFF2-40B4-BE49-F238E27FC236}">
                <a16:creationId xmlns:a16="http://schemas.microsoft.com/office/drawing/2014/main" id="{CF675D40-8568-418F-A221-823B97B643C5}"/>
              </a:ext>
            </a:extLst>
          </p:cNvPr>
          <p:cNvSpPr>
            <a:spLocks noGrp="1"/>
          </p:cNvSpPr>
          <p:nvPr>
            <p:ph sz="quarter" idx="12"/>
          </p:nvPr>
        </p:nvSpPr>
        <p:spPr>
          <a:xfrm>
            <a:off x="480542" y="1890194"/>
            <a:ext cx="3443388" cy="411111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7" name="Content Placeholder 2">
            <a:extLst>
              <a:ext uri="{FF2B5EF4-FFF2-40B4-BE49-F238E27FC236}">
                <a16:creationId xmlns:a16="http://schemas.microsoft.com/office/drawing/2014/main" id="{AF44FC83-48D5-4438-8B91-3C653BEBC948}"/>
              </a:ext>
            </a:extLst>
          </p:cNvPr>
          <p:cNvSpPr>
            <a:spLocks noGrp="1"/>
          </p:cNvSpPr>
          <p:nvPr>
            <p:ph sz="quarter" idx="13"/>
          </p:nvPr>
        </p:nvSpPr>
        <p:spPr>
          <a:xfrm>
            <a:off x="4083597" y="1890193"/>
            <a:ext cx="3443388" cy="411111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0" name="Content Placeholder 2">
            <a:extLst>
              <a:ext uri="{FF2B5EF4-FFF2-40B4-BE49-F238E27FC236}">
                <a16:creationId xmlns:a16="http://schemas.microsoft.com/office/drawing/2014/main" id="{BBCD2495-DBE0-4E41-8D9F-5E06D2AC6617}"/>
              </a:ext>
            </a:extLst>
          </p:cNvPr>
          <p:cNvSpPr>
            <a:spLocks noGrp="1"/>
          </p:cNvSpPr>
          <p:nvPr>
            <p:ph sz="quarter" idx="14"/>
          </p:nvPr>
        </p:nvSpPr>
        <p:spPr>
          <a:xfrm>
            <a:off x="7686652" y="1890192"/>
            <a:ext cx="3443388" cy="411111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11" name="Picture 10" descr="A picture containing food&#10;&#10;Description automatically generated">
            <a:extLst>
              <a:ext uri="{FF2B5EF4-FFF2-40B4-BE49-F238E27FC236}">
                <a16:creationId xmlns:a16="http://schemas.microsoft.com/office/drawing/2014/main" id="{4447849C-CE22-45B9-B2E8-D1FE0871D080}"/>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Tree>
    <p:extLst>
      <p:ext uri="{BB962C8B-B14F-4D97-AF65-F5344CB8AC3E}">
        <p14:creationId xmlns:p14="http://schemas.microsoft.com/office/powerpoint/2010/main" val="4013304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83D7C1B-FDF7-4127-A577-1D782BDBACB7}"/>
              </a:ext>
            </a:extLst>
          </p:cNvPr>
          <p:cNvSpPr>
            <a:spLocks noGrp="1"/>
          </p:cNvSpPr>
          <p:nvPr>
            <p:ph sz="quarter" idx="10" hasCustomPrompt="1"/>
          </p:nvPr>
        </p:nvSpPr>
        <p:spPr>
          <a:xfrm>
            <a:off x="470267" y="497198"/>
            <a:ext cx="11240721" cy="496888"/>
          </a:xfrm>
          <a:prstGeom prst="rect">
            <a:avLst/>
          </a:prstGeom>
        </p:spPr>
        <p:txBody>
          <a:bodyPr/>
          <a:lstStyle>
            <a:lvl1pPr marL="0" indent="0">
              <a:buNone/>
              <a:defRPr b="1">
                <a:solidFill>
                  <a:srgbClr val="002060"/>
                </a:solidFill>
              </a:defRPr>
            </a:lvl1pPr>
          </a:lstStyle>
          <a:p>
            <a:pPr lvl="0"/>
            <a:r>
              <a:rPr lang="en-US"/>
              <a:t>Half page of content with photo or chart</a:t>
            </a:r>
          </a:p>
        </p:txBody>
      </p:sp>
      <p:sp>
        <p:nvSpPr>
          <p:cNvPr id="7" name="Content Placeholder 2">
            <a:extLst>
              <a:ext uri="{FF2B5EF4-FFF2-40B4-BE49-F238E27FC236}">
                <a16:creationId xmlns:a16="http://schemas.microsoft.com/office/drawing/2014/main" id="{11375561-7BFD-4A4B-AE96-55E71EE5E791}"/>
              </a:ext>
            </a:extLst>
          </p:cNvPr>
          <p:cNvSpPr>
            <a:spLocks noGrp="1"/>
          </p:cNvSpPr>
          <p:nvPr>
            <p:ph sz="quarter" idx="12"/>
          </p:nvPr>
        </p:nvSpPr>
        <p:spPr>
          <a:xfrm>
            <a:off x="480542" y="1331914"/>
            <a:ext cx="5615458" cy="463550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0" name="Picture Placeholder 10">
            <a:extLst>
              <a:ext uri="{FF2B5EF4-FFF2-40B4-BE49-F238E27FC236}">
                <a16:creationId xmlns:a16="http://schemas.microsoft.com/office/drawing/2014/main" id="{17836C57-96CE-49EB-AD18-F48E10E6ACAA}"/>
              </a:ext>
            </a:extLst>
          </p:cNvPr>
          <p:cNvSpPr>
            <a:spLocks noGrp="1"/>
          </p:cNvSpPr>
          <p:nvPr>
            <p:ph type="pic" sz="quarter" idx="13"/>
          </p:nvPr>
        </p:nvSpPr>
        <p:spPr>
          <a:xfrm>
            <a:off x="6242050" y="1331913"/>
            <a:ext cx="5468938" cy="4635500"/>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spTree>
    <p:extLst>
      <p:ext uri="{BB962C8B-B14F-4D97-AF65-F5344CB8AC3E}">
        <p14:creationId xmlns:p14="http://schemas.microsoft.com/office/powerpoint/2010/main" val="381234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CA940B85-ED37-4E22-BB0C-05156A4127E9}"/>
              </a:ext>
            </a:extLst>
          </p:cNvPr>
          <p:cNvPicPr>
            <a:picLocks noChangeAspect="1"/>
          </p:cNvPicPr>
          <p:nvPr userDrawn="1"/>
        </p:nvPicPr>
        <p:blipFill>
          <a:blip r:embed="rId2"/>
          <a:stretch>
            <a:fillRect/>
          </a:stretch>
        </p:blipFill>
        <p:spPr>
          <a:xfrm>
            <a:off x="3175" y="0"/>
            <a:ext cx="12188825" cy="6858000"/>
          </a:xfrm>
          <a:prstGeom prst="rect">
            <a:avLst/>
          </a:prstGeom>
        </p:spPr>
      </p:pic>
      <p:sp>
        <p:nvSpPr>
          <p:cNvPr id="7" name="Text Placeholder 5">
            <a:extLst>
              <a:ext uri="{FF2B5EF4-FFF2-40B4-BE49-F238E27FC236}">
                <a16:creationId xmlns:a16="http://schemas.microsoft.com/office/drawing/2014/main" id="{D35F20B4-51D0-4DE1-8583-67FFEDCDC965}"/>
              </a:ext>
            </a:extLst>
          </p:cNvPr>
          <p:cNvSpPr>
            <a:spLocks noGrp="1"/>
          </p:cNvSpPr>
          <p:nvPr>
            <p:ph type="body" sz="quarter" idx="10" hasCustomPrompt="1"/>
          </p:nvPr>
        </p:nvSpPr>
        <p:spPr>
          <a:xfrm>
            <a:off x="469019" y="1294043"/>
            <a:ext cx="9080500" cy="1298238"/>
          </a:xfrm>
          <a:prstGeom prst="rect">
            <a:avLst/>
          </a:prstGeom>
        </p:spPr>
        <p:txBody>
          <a:bodyPr/>
          <a:lstStyle>
            <a:lvl1pPr marL="0" indent="0">
              <a:buNone/>
              <a:defRPr sz="4000" b="1">
                <a:solidFill>
                  <a:schemeClr val="bg1"/>
                </a:solidFill>
              </a:defRPr>
            </a:lvl1pPr>
          </a:lstStyle>
          <a:p>
            <a:r>
              <a:rPr lang="en-US">
                <a:latin typeface="Arial" panose="020B0604020202020204" pitchFamily="34" charset="0"/>
                <a:cs typeface="Arial" panose="020B0604020202020204" pitchFamily="34" charset="0"/>
              </a:rPr>
              <a:t>Click to edit presentation title and maybe more text</a:t>
            </a:r>
          </a:p>
        </p:txBody>
      </p:sp>
      <p:sp>
        <p:nvSpPr>
          <p:cNvPr id="10" name="Text Placeholder 8">
            <a:extLst>
              <a:ext uri="{FF2B5EF4-FFF2-40B4-BE49-F238E27FC236}">
                <a16:creationId xmlns:a16="http://schemas.microsoft.com/office/drawing/2014/main" id="{5555A5DC-4648-4EEA-9233-E37EE17DFDB7}"/>
              </a:ext>
            </a:extLst>
          </p:cNvPr>
          <p:cNvSpPr>
            <a:spLocks noGrp="1"/>
          </p:cNvSpPr>
          <p:nvPr>
            <p:ph type="body" sz="quarter" idx="11" hasCustomPrompt="1"/>
          </p:nvPr>
        </p:nvSpPr>
        <p:spPr>
          <a:xfrm>
            <a:off x="450850" y="4140768"/>
            <a:ext cx="6935788" cy="425450"/>
          </a:xfrm>
          <a:prstGeom prst="rect">
            <a:avLst/>
          </a:prstGeom>
        </p:spPr>
        <p:txBody>
          <a:bodyPr/>
          <a:lstStyle>
            <a:lvl1pPr marL="0" indent="0">
              <a:buNone/>
              <a:defRPr sz="1400">
                <a:solidFill>
                  <a:schemeClr val="bg1"/>
                </a:solidFill>
              </a:defRPr>
            </a:lvl1pPr>
          </a:lstStyle>
          <a:p>
            <a:pPr lvl="0"/>
            <a:r>
              <a:rPr lang="en-US"/>
              <a:t>Month 2025</a:t>
            </a:r>
          </a:p>
          <a:p>
            <a:pPr lvl="1"/>
            <a:endParaRPr lang="en-US"/>
          </a:p>
        </p:txBody>
      </p:sp>
      <p:sp>
        <p:nvSpPr>
          <p:cNvPr id="16" name="Text Placeholder 14">
            <a:extLst>
              <a:ext uri="{FF2B5EF4-FFF2-40B4-BE49-F238E27FC236}">
                <a16:creationId xmlns:a16="http://schemas.microsoft.com/office/drawing/2014/main" id="{44E4A54E-BFD9-4A1C-B0A1-346108807BDE}"/>
              </a:ext>
            </a:extLst>
          </p:cNvPr>
          <p:cNvSpPr>
            <a:spLocks noGrp="1"/>
          </p:cNvSpPr>
          <p:nvPr>
            <p:ph type="body" sz="quarter" idx="12" hasCustomPrompt="1"/>
          </p:nvPr>
        </p:nvSpPr>
        <p:spPr>
          <a:xfrm>
            <a:off x="450850" y="2805253"/>
            <a:ext cx="6935788" cy="811213"/>
          </a:xfrm>
          <a:prstGeom prst="rect">
            <a:avLst/>
          </a:prstGeom>
        </p:spPr>
        <p:txBody>
          <a:bodyPr/>
          <a:lstStyle>
            <a:lvl1pPr marL="0" indent="0">
              <a:buNone/>
              <a:defRPr sz="2000" b="1">
                <a:solidFill>
                  <a:schemeClr val="bg1"/>
                </a:solidFill>
              </a:defRPr>
            </a:lvl1pPr>
          </a:lstStyle>
          <a:p>
            <a:pPr lvl="0"/>
            <a:r>
              <a:rPr lang="en-US"/>
              <a:t>Subhead goes here</a:t>
            </a:r>
          </a:p>
        </p:txBody>
      </p:sp>
      <p:sp>
        <p:nvSpPr>
          <p:cNvPr id="11" name="TextBox 10">
            <a:extLst>
              <a:ext uri="{FF2B5EF4-FFF2-40B4-BE49-F238E27FC236}">
                <a16:creationId xmlns:a16="http://schemas.microsoft.com/office/drawing/2014/main" id="{DD6BDC6C-06FE-4DEE-BB96-97884D87DAA8}"/>
              </a:ext>
            </a:extLst>
          </p:cNvPr>
          <p:cNvSpPr txBox="1"/>
          <p:nvPr userDrawn="1"/>
        </p:nvSpPr>
        <p:spPr>
          <a:xfrm>
            <a:off x="165068" y="6427031"/>
            <a:ext cx="373412" cy="246221"/>
          </a:xfrm>
          <a:prstGeom prst="rect">
            <a:avLst/>
          </a:prstGeom>
          <a:noFill/>
        </p:spPr>
        <p:txBody>
          <a:bodyPr wrap="square" lIns="121899" tIns="60949" rIns="121899" bIns="60949" rtlCol="0">
            <a:spAutoFit/>
          </a:bodyPr>
          <a:lstStyle/>
          <a:p>
            <a:pPr algn="l"/>
            <a:fld id="{1B15C5F3-E017-5447-A02F-B738BECB73AD}" type="slidenum">
              <a:rPr lang="en-US" sz="800" baseline="0" smtClean="0">
                <a:solidFill>
                  <a:schemeClr val="bg1"/>
                </a:solidFill>
                <a:latin typeface="Arial" panose="020B0604020202020204" pitchFamily="34" charset="0"/>
              </a:rPr>
              <a:t>‹#›</a:t>
            </a:fld>
            <a:endParaRPr lang="en-US" sz="800" baseline="0">
              <a:solidFill>
                <a:schemeClr val="bg1"/>
              </a:solidFill>
              <a:latin typeface="Arial" panose="020B0604020202020204" pitchFamily="34" charset="0"/>
            </a:endParaRPr>
          </a:p>
        </p:txBody>
      </p:sp>
      <p:sp>
        <p:nvSpPr>
          <p:cNvPr id="12" name="TextBox 11">
            <a:extLst>
              <a:ext uri="{FF2B5EF4-FFF2-40B4-BE49-F238E27FC236}">
                <a16:creationId xmlns:a16="http://schemas.microsoft.com/office/drawing/2014/main" id="{352D8C47-FD35-432E-BC0F-144DCCDABA01}"/>
              </a:ext>
            </a:extLst>
          </p:cNvPr>
          <p:cNvSpPr txBox="1"/>
          <p:nvPr userDrawn="1"/>
        </p:nvSpPr>
        <p:spPr>
          <a:xfrm>
            <a:off x="693388" y="6427031"/>
            <a:ext cx="1866932" cy="246221"/>
          </a:xfrm>
          <a:prstGeom prst="rect">
            <a:avLst/>
          </a:prstGeom>
          <a:noFill/>
        </p:spPr>
        <p:txBody>
          <a:bodyPr wrap="square" lIns="121899" tIns="60949" rIns="121899" bIns="60949" rtlCol="0">
            <a:spAutoFit/>
          </a:bodyPr>
          <a:lstStyle/>
          <a:p>
            <a:pPr algn="l"/>
            <a:r>
              <a:rPr lang="en-US" sz="800" baseline="0">
                <a:solidFill>
                  <a:schemeClr val="bg1"/>
                </a:solidFill>
                <a:latin typeface="Arial" panose="020B0604020202020204" pitchFamily="34" charset="0"/>
              </a:rPr>
              <a:t>© 2025 ISACA  All rights reserved</a:t>
            </a:r>
            <a:r>
              <a:rPr lang="en-US" sz="800" baseline="0">
                <a:solidFill>
                  <a:srgbClr val="626F7A"/>
                </a:solidFill>
                <a:latin typeface="Arial" panose="020B0604020202020204" pitchFamily="34" charset="0"/>
              </a:rPr>
              <a:t>.</a:t>
            </a:r>
          </a:p>
        </p:txBody>
      </p:sp>
      <p:pic>
        <p:nvPicPr>
          <p:cNvPr id="2" name="Picture 1" descr="A black background with white text">
            <a:extLst>
              <a:ext uri="{FF2B5EF4-FFF2-40B4-BE49-F238E27FC236}">
                <a16:creationId xmlns:a16="http://schemas.microsoft.com/office/drawing/2014/main" id="{181ABC86-9D9E-92E0-5A0C-EF17D564E54D}"/>
              </a:ext>
            </a:extLst>
          </p:cNvPr>
          <p:cNvPicPr>
            <a:picLocks noChangeAspect="1"/>
          </p:cNvPicPr>
          <p:nvPr userDrawn="1"/>
        </p:nvPicPr>
        <p:blipFill>
          <a:blip r:embed="rId3"/>
          <a:stretch>
            <a:fillRect/>
          </a:stretch>
        </p:blipFill>
        <p:spPr>
          <a:xfrm>
            <a:off x="9600300" y="6086167"/>
            <a:ext cx="2426631" cy="681727"/>
          </a:xfrm>
          <a:prstGeom prst="rect">
            <a:avLst/>
          </a:prstGeom>
        </p:spPr>
      </p:pic>
    </p:spTree>
    <p:extLst>
      <p:ext uri="{BB962C8B-B14F-4D97-AF65-F5344CB8AC3E}">
        <p14:creationId xmlns:p14="http://schemas.microsoft.com/office/powerpoint/2010/main" val="1442148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83D7C1B-FDF7-4127-A577-1D782BDBACB7}"/>
              </a:ext>
            </a:extLst>
          </p:cNvPr>
          <p:cNvSpPr>
            <a:spLocks noGrp="1"/>
          </p:cNvSpPr>
          <p:nvPr>
            <p:ph sz="quarter" idx="10" hasCustomPrompt="1"/>
          </p:nvPr>
        </p:nvSpPr>
        <p:spPr>
          <a:xfrm>
            <a:off x="470267" y="497198"/>
            <a:ext cx="9037717" cy="496888"/>
          </a:xfrm>
          <a:prstGeom prst="rect">
            <a:avLst/>
          </a:prstGeom>
        </p:spPr>
        <p:txBody>
          <a:bodyPr/>
          <a:lstStyle>
            <a:lvl1pPr marL="0" indent="0">
              <a:buNone/>
              <a:defRPr b="1">
                <a:solidFill>
                  <a:srgbClr val="002060"/>
                </a:solidFill>
              </a:defRPr>
            </a:lvl1pPr>
          </a:lstStyle>
          <a:p>
            <a:pPr lvl="0"/>
            <a:r>
              <a:rPr lang="en-US"/>
              <a:t>Half page of content with photo or chart</a:t>
            </a:r>
          </a:p>
        </p:txBody>
      </p:sp>
      <p:sp>
        <p:nvSpPr>
          <p:cNvPr id="7" name="Picture Placeholder 10">
            <a:extLst>
              <a:ext uri="{FF2B5EF4-FFF2-40B4-BE49-F238E27FC236}">
                <a16:creationId xmlns:a16="http://schemas.microsoft.com/office/drawing/2014/main" id="{092244E8-33C1-42B8-8EDB-BCA48495F17D}"/>
              </a:ext>
            </a:extLst>
          </p:cNvPr>
          <p:cNvSpPr>
            <a:spLocks noGrp="1"/>
          </p:cNvSpPr>
          <p:nvPr>
            <p:ph type="pic" sz="quarter" idx="13"/>
          </p:nvPr>
        </p:nvSpPr>
        <p:spPr>
          <a:xfrm>
            <a:off x="6242050" y="1331913"/>
            <a:ext cx="5468938" cy="4635500"/>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pic>
        <p:nvPicPr>
          <p:cNvPr id="9" name="Picture 8" descr="A picture containing food&#10;&#10;Description automatically generated">
            <a:extLst>
              <a:ext uri="{FF2B5EF4-FFF2-40B4-BE49-F238E27FC236}">
                <a16:creationId xmlns:a16="http://schemas.microsoft.com/office/drawing/2014/main" id="{9710FB66-8244-45DA-BB05-056CAD10E8D5}"/>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
        <p:nvSpPr>
          <p:cNvPr id="10" name="Content Placeholder 2">
            <a:extLst>
              <a:ext uri="{FF2B5EF4-FFF2-40B4-BE49-F238E27FC236}">
                <a16:creationId xmlns:a16="http://schemas.microsoft.com/office/drawing/2014/main" id="{A6501E12-00F6-480E-BAE3-72F4A215F8AA}"/>
              </a:ext>
            </a:extLst>
          </p:cNvPr>
          <p:cNvSpPr>
            <a:spLocks noGrp="1"/>
          </p:cNvSpPr>
          <p:nvPr>
            <p:ph sz="quarter" idx="12"/>
          </p:nvPr>
        </p:nvSpPr>
        <p:spPr>
          <a:xfrm>
            <a:off x="480542" y="1331914"/>
            <a:ext cx="5615458" cy="463550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Tree>
    <p:extLst>
      <p:ext uri="{BB962C8B-B14F-4D97-AF65-F5344CB8AC3E}">
        <p14:creationId xmlns:p14="http://schemas.microsoft.com/office/powerpoint/2010/main" val="296907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83D7C1B-FDF7-4127-A577-1D782BDBACB7}"/>
              </a:ext>
            </a:extLst>
          </p:cNvPr>
          <p:cNvSpPr>
            <a:spLocks noGrp="1"/>
          </p:cNvSpPr>
          <p:nvPr>
            <p:ph sz="quarter" idx="10" hasCustomPrompt="1"/>
          </p:nvPr>
        </p:nvSpPr>
        <p:spPr>
          <a:xfrm>
            <a:off x="470267" y="497198"/>
            <a:ext cx="8114440" cy="496888"/>
          </a:xfrm>
          <a:prstGeom prst="rect">
            <a:avLst/>
          </a:prstGeom>
        </p:spPr>
        <p:txBody>
          <a:bodyPr/>
          <a:lstStyle>
            <a:lvl1pPr marL="0" indent="0">
              <a:buNone/>
              <a:defRPr b="1">
                <a:solidFill>
                  <a:srgbClr val="002060"/>
                </a:solidFill>
              </a:defRPr>
            </a:lvl1pPr>
          </a:lstStyle>
          <a:p>
            <a:pPr lvl="0"/>
            <a:r>
              <a:rPr lang="en-US"/>
              <a:t>Half page of content with photo or chart</a:t>
            </a:r>
          </a:p>
        </p:txBody>
      </p:sp>
      <p:sp>
        <p:nvSpPr>
          <p:cNvPr id="5" name="Content Placeholder 2">
            <a:extLst>
              <a:ext uri="{FF2B5EF4-FFF2-40B4-BE49-F238E27FC236}">
                <a16:creationId xmlns:a16="http://schemas.microsoft.com/office/drawing/2014/main" id="{1CFA0500-FFAB-4413-A0F7-5B98C2FE1ED1}"/>
              </a:ext>
            </a:extLst>
          </p:cNvPr>
          <p:cNvSpPr>
            <a:spLocks noGrp="1"/>
          </p:cNvSpPr>
          <p:nvPr>
            <p:ph sz="quarter" idx="12"/>
          </p:nvPr>
        </p:nvSpPr>
        <p:spPr>
          <a:xfrm>
            <a:off x="6232082" y="1331913"/>
            <a:ext cx="5637363" cy="463550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7" name="Picture Placeholder 10">
            <a:extLst>
              <a:ext uri="{FF2B5EF4-FFF2-40B4-BE49-F238E27FC236}">
                <a16:creationId xmlns:a16="http://schemas.microsoft.com/office/drawing/2014/main" id="{34D30A96-E849-4242-A43A-C62A0426CCE7}"/>
              </a:ext>
            </a:extLst>
          </p:cNvPr>
          <p:cNvSpPr>
            <a:spLocks noGrp="1"/>
          </p:cNvSpPr>
          <p:nvPr>
            <p:ph type="pic" sz="quarter" idx="13"/>
          </p:nvPr>
        </p:nvSpPr>
        <p:spPr>
          <a:xfrm>
            <a:off x="470267" y="1331913"/>
            <a:ext cx="5468938" cy="4635500"/>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spTree>
    <p:extLst>
      <p:ext uri="{BB962C8B-B14F-4D97-AF65-F5344CB8AC3E}">
        <p14:creationId xmlns:p14="http://schemas.microsoft.com/office/powerpoint/2010/main" val="232962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83D7C1B-FDF7-4127-A577-1D782BDBACB7}"/>
              </a:ext>
            </a:extLst>
          </p:cNvPr>
          <p:cNvSpPr>
            <a:spLocks noGrp="1"/>
          </p:cNvSpPr>
          <p:nvPr>
            <p:ph sz="quarter" idx="10" hasCustomPrompt="1"/>
          </p:nvPr>
        </p:nvSpPr>
        <p:spPr>
          <a:xfrm>
            <a:off x="470267" y="497198"/>
            <a:ext cx="7768211" cy="496888"/>
          </a:xfrm>
          <a:prstGeom prst="rect">
            <a:avLst/>
          </a:prstGeom>
        </p:spPr>
        <p:txBody>
          <a:bodyPr/>
          <a:lstStyle>
            <a:lvl1pPr marL="0" indent="0">
              <a:buNone/>
              <a:defRPr b="1">
                <a:solidFill>
                  <a:srgbClr val="002060"/>
                </a:solidFill>
              </a:defRPr>
            </a:lvl1pPr>
          </a:lstStyle>
          <a:p>
            <a:pPr lvl="0"/>
            <a:r>
              <a:rPr lang="en-US"/>
              <a:t>Half page of content with photo or chart</a:t>
            </a:r>
          </a:p>
        </p:txBody>
      </p:sp>
      <p:sp>
        <p:nvSpPr>
          <p:cNvPr id="7" name="Picture Placeholder 10">
            <a:extLst>
              <a:ext uri="{FF2B5EF4-FFF2-40B4-BE49-F238E27FC236}">
                <a16:creationId xmlns:a16="http://schemas.microsoft.com/office/drawing/2014/main" id="{15C7402D-98E0-4119-A0CA-A023528DC57E}"/>
              </a:ext>
            </a:extLst>
          </p:cNvPr>
          <p:cNvSpPr>
            <a:spLocks noGrp="1"/>
          </p:cNvSpPr>
          <p:nvPr>
            <p:ph type="pic" sz="quarter" idx="13"/>
          </p:nvPr>
        </p:nvSpPr>
        <p:spPr>
          <a:xfrm>
            <a:off x="470267" y="1331913"/>
            <a:ext cx="5468938" cy="4635500"/>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sp>
        <p:nvSpPr>
          <p:cNvPr id="6" name="Content Placeholder 2">
            <a:extLst>
              <a:ext uri="{FF2B5EF4-FFF2-40B4-BE49-F238E27FC236}">
                <a16:creationId xmlns:a16="http://schemas.microsoft.com/office/drawing/2014/main" id="{CE974504-9400-4994-A9B7-BC961039A209}"/>
              </a:ext>
            </a:extLst>
          </p:cNvPr>
          <p:cNvSpPr>
            <a:spLocks noGrp="1"/>
          </p:cNvSpPr>
          <p:nvPr>
            <p:ph sz="quarter" idx="12"/>
          </p:nvPr>
        </p:nvSpPr>
        <p:spPr>
          <a:xfrm>
            <a:off x="6232082" y="1331913"/>
            <a:ext cx="5637363" cy="4635500"/>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9" name="Picture 8" descr="A picture containing food&#10;&#10;Description automatically generated">
            <a:extLst>
              <a:ext uri="{FF2B5EF4-FFF2-40B4-BE49-F238E27FC236}">
                <a16:creationId xmlns:a16="http://schemas.microsoft.com/office/drawing/2014/main" id="{DE7D57C5-4058-4521-A7BB-5BCF0D2B7EF5}"/>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Tree>
    <p:extLst>
      <p:ext uri="{BB962C8B-B14F-4D97-AF65-F5344CB8AC3E}">
        <p14:creationId xmlns:p14="http://schemas.microsoft.com/office/powerpoint/2010/main" val="3723852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3CB02B40-CCBF-49C9-BFEB-CFA409F488F1}"/>
              </a:ext>
            </a:extLst>
          </p:cNvPr>
          <p:cNvSpPr>
            <a:spLocks noGrp="1"/>
          </p:cNvSpPr>
          <p:nvPr>
            <p:ph type="pic" sz="quarter" idx="13"/>
          </p:nvPr>
        </p:nvSpPr>
        <p:spPr>
          <a:xfrm>
            <a:off x="6094412" y="-1786"/>
            <a:ext cx="6097588" cy="6856214"/>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sp>
        <p:nvSpPr>
          <p:cNvPr id="9" name="Content Placeholder 2">
            <a:extLst>
              <a:ext uri="{FF2B5EF4-FFF2-40B4-BE49-F238E27FC236}">
                <a16:creationId xmlns:a16="http://schemas.microsoft.com/office/drawing/2014/main" id="{ABE0056B-F909-4BC0-ADB6-4C66C21122C1}"/>
              </a:ext>
            </a:extLst>
          </p:cNvPr>
          <p:cNvSpPr>
            <a:spLocks noGrp="1"/>
          </p:cNvSpPr>
          <p:nvPr>
            <p:ph sz="quarter" idx="10" hasCustomPrompt="1"/>
          </p:nvPr>
        </p:nvSpPr>
        <p:spPr>
          <a:xfrm>
            <a:off x="470267" y="497198"/>
            <a:ext cx="5397873" cy="727920"/>
          </a:xfrm>
          <a:prstGeom prst="rect">
            <a:avLst/>
          </a:prstGeom>
        </p:spPr>
        <p:txBody>
          <a:bodyPr/>
          <a:lstStyle>
            <a:lvl1pPr marL="0" indent="0">
              <a:buNone/>
              <a:defRPr b="1">
                <a:solidFill>
                  <a:srgbClr val="002060"/>
                </a:solidFill>
              </a:defRPr>
            </a:lvl1pPr>
          </a:lstStyle>
          <a:p>
            <a:pPr lvl="0"/>
            <a:r>
              <a:rPr lang="en-US"/>
              <a:t>Half page photo layout- One line headline – Blue logo</a:t>
            </a:r>
          </a:p>
        </p:txBody>
      </p:sp>
      <p:sp>
        <p:nvSpPr>
          <p:cNvPr id="11" name="Content Placeholder 2">
            <a:extLst>
              <a:ext uri="{FF2B5EF4-FFF2-40B4-BE49-F238E27FC236}">
                <a16:creationId xmlns:a16="http://schemas.microsoft.com/office/drawing/2014/main" id="{FD6A89B1-A4BF-4C90-B673-CED71ECAD2F4}"/>
              </a:ext>
            </a:extLst>
          </p:cNvPr>
          <p:cNvSpPr>
            <a:spLocks noGrp="1"/>
          </p:cNvSpPr>
          <p:nvPr>
            <p:ph sz="quarter" idx="12"/>
          </p:nvPr>
        </p:nvSpPr>
        <p:spPr>
          <a:xfrm>
            <a:off x="480542" y="1434906"/>
            <a:ext cx="5387598" cy="4404786"/>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3" name="Picture 2" descr="A white text on a black background&#10;&#10;Description automatically generated">
            <a:extLst>
              <a:ext uri="{FF2B5EF4-FFF2-40B4-BE49-F238E27FC236}">
                <a16:creationId xmlns:a16="http://schemas.microsoft.com/office/drawing/2014/main" id="{AAB593E6-1A89-C7BC-5427-E13875155C4C}"/>
              </a:ext>
            </a:extLst>
          </p:cNvPr>
          <p:cNvPicPr>
            <a:picLocks noChangeAspect="1"/>
          </p:cNvPicPr>
          <p:nvPr userDrawn="1"/>
        </p:nvPicPr>
        <p:blipFill>
          <a:blip r:embed="rId2"/>
          <a:stretch>
            <a:fillRect/>
          </a:stretch>
        </p:blipFill>
        <p:spPr>
          <a:xfrm>
            <a:off x="9908701" y="5939257"/>
            <a:ext cx="2280124" cy="918743"/>
          </a:xfrm>
          <a:prstGeom prst="rect">
            <a:avLst/>
          </a:prstGeom>
        </p:spPr>
      </p:pic>
    </p:spTree>
    <p:extLst>
      <p:ext uri="{BB962C8B-B14F-4D97-AF65-F5344CB8AC3E}">
        <p14:creationId xmlns:p14="http://schemas.microsoft.com/office/powerpoint/2010/main" val="1860829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1" name="Picture 10" descr="A picture containing food&#10;&#10;Description automatically generated">
            <a:extLst>
              <a:ext uri="{FF2B5EF4-FFF2-40B4-BE49-F238E27FC236}">
                <a16:creationId xmlns:a16="http://schemas.microsoft.com/office/drawing/2014/main" id="{FB0DC6DF-FC7A-4437-B8E5-A6E93EA91C69}"/>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
        <p:nvSpPr>
          <p:cNvPr id="8" name="Content Placeholder 2">
            <a:extLst>
              <a:ext uri="{FF2B5EF4-FFF2-40B4-BE49-F238E27FC236}">
                <a16:creationId xmlns:a16="http://schemas.microsoft.com/office/drawing/2014/main" id="{183D7C1B-FDF7-4127-A577-1D782BDBACB7}"/>
              </a:ext>
            </a:extLst>
          </p:cNvPr>
          <p:cNvSpPr>
            <a:spLocks noGrp="1"/>
          </p:cNvSpPr>
          <p:nvPr>
            <p:ph sz="quarter" idx="10" hasCustomPrompt="1"/>
          </p:nvPr>
        </p:nvSpPr>
        <p:spPr>
          <a:xfrm>
            <a:off x="470267" y="497198"/>
            <a:ext cx="5397873" cy="949862"/>
          </a:xfrm>
          <a:prstGeom prst="rect">
            <a:avLst/>
          </a:prstGeom>
        </p:spPr>
        <p:txBody>
          <a:bodyPr/>
          <a:lstStyle>
            <a:lvl1pPr marL="0" indent="0">
              <a:buNone/>
              <a:defRPr b="1">
                <a:solidFill>
                  <a:srgbClr val="002060"/>
                </a:solidFill>
              </a:defRPr>
            </a:lvl1pPr>
          </a:lstStyle>
          <a:p>
            <a:r>
              <a:rPr lang="en-US"/>
              <a:t>Half page photo layout with two line headline – Blue Logo</a:t>
            </a:r>
          </a:p>
        </p:txBody>
      </p:sp>
      <p:sp>
        <p:nvSpPr>
          <p:cNvPr id="10" name="Picture Placeholder 10">
            <a:extLst>
              <a:ext uri="{FF2B5EF4-FFF2-40B4-BE49-F238E27FC236}">
                <a16:creationId xmlns:a16="http://schemas.microsoft.com/office/drawing/2014/main" id="{3CB02B40-CCBF-49C9-BFEB-CFA409F488F1}"/>
              </a:ext>
            </a:extLst>
          </p:cNvPr>
          <p:cNvSpPr>
            <a:spLocks noGrp="1"/>
          </p:cNvSpPr>
          <p:nvPr>
            <p:ph type="pic" sz="quarter" idx="13"/>
          </p:nvPr>
        </p:nvSpPr>
        <p:spPr>
          <a:xfrm>
            <a:off x="6094412" y="-1786"/>
            <a:ext cx="6097588" cy="6856214"/>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sp>
        <p:nvSpPr>
          <p:cNvPr id="12" name="Content Placeholder 2">
            <a:extLst>
              <a:ext uri="{FF2B5EF4-FFF2-40B4-BE49-F238E27FC236}">
                <a16:creationId xmlns:a16="http://schemas.microsoft.com/office/drawing/2014/main" id="{FA292F79-6042-4C50-AE79-5936881E1C4B}"/>
              </a:ext>
            </a:extLst>
          </p:cNvPr>
          <p:cNvSpPr>
            <a:spLocks noGrp="1"/>
          </p:cNvSpPr>
          <p:nvPr>
            <p:ph sz="quarter" idx="12"/>
          </p:nvPr>
        </p:nvSpPr>
        <p:spPr>
          <a:xfrm>
            <a:off x="480541" y="1639094"/>
            <a:ext cx="5397873" cy="4210988"/>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3" name="Picture 2" descr="A white text on a black background&#10;&#10;Description automatically generated">
            <a:extLst>
              <a:ext uri="{FF2B5EF4-FFF2-40B4-BE49-F238E27FC236}">
                <a16:creationId xmlns:a16="http://schemas.microsoft.com/office/drawing/2014/main" id="{07A77149-CEF1-A80C-A4B7-7E84269EC762}"/>
              </a:ext>
            </a:extLst>
          </p:cNvPr>
          <p:cNvPicPr>
            <a:picLocks noChangeAspect="1"/>
          </p:cNvPicPr>
          <p:nvPr userDrawn="1"/>
        </p:nvPicPr>
        <p:blipFill>
          <a:blip r:embed="rId3"/>
          <a:stretch>
            <a:fillRect/>
          </a:stretch>
        </p:blipFill>
        <p:spPr>
          <a:xfrm>
            <a:off x="9908701" y="5939257"/>
            <a:ext cx="2280124" cy="918743"/>
          </a:xfrm>
          <a:prstGeom prst="rect">
            <a:avLst/>
          </a:prstGeom>
        </p:spPr>
      </p:pic>
    </p:spTree>
    <p:extLst>
      <p:ext uri="{BB962C8B-B14F-4D97-AF65-F5344CB8AC3E}">
        <p14:creationId xmlns:p14="http://schemas.microsoft.com/office/powerpoint/2010/main" val="2540052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descr="A picture containing food&#10;&#10;Description automatically generated">
            <a:extLst>
              <a:ext uri="{FF2B5EF4-FFF2-40B4-BE49-F238E27FC236}">
                <a16:creationId xmlns:a16="http://schemas.microsoft.com/office/drawing/2014/main" id="{28E7BC1A-2EBF-4CA9-B0F4-94D99D6FB3BE}"/>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
        <p:nvSpPr>
          <p:cNvPr id="12" name="Picture Placeholder 10">
            <a:extLst>
              <a:ext uri="{FF2B5EF4-FFF2-40B4-BE49-F238E27FC236}">
                <a16:creationId xmlns:a16="http://schemas.microsoft.com/office/drawing/2014/main" id="{7E833603-3A4C-47B3-8049-F1056102B838}"/>
              </a:ext>
            </a:extLst>
          </p:cNvPr>
          <p:cNvSpPr>
            <a:spLocks noGrp="1"/>
          </p:cNvSpPr>
          <p:nvPr>
            <p:ph type="pic" sz="quarter" idx="13"/>
          </p:nvPr>
        </p:nvSpPr>
        <p:spPr>
          <a:xfrm>
            <a:off x="8115300" y="-1786"/>
            <a:ext cx="4076700" cy="6856214"/>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sp>
        <p:nvSpPr>
          <p:cNvPr id="8" name="Content Placeholder 2">
            <a:extLst>
              <a:ext uri="{FF2B5EF4-FFF2-40B4-BE49-F238E27FC236}">
                <a16:creationId xmlns:a16="http://schemas.microsoft.com/office/drawing/2014/main" id="{183D7C1B-FDF7-4127-A577-1D782BDBACB7}"/>
              </a:ext>
            </a:extLst>
          </p:cNvPr>
          <p:cNvSpPr>
            <a:spLocks noGrp="1"/>
          </p:cNvSpPr>
          <p:nvPr>
            <p:ph sz="quarter" idx="10" hasCustomPrompt="1"/>
          </p:nvPr>
        </p:nvSpPr>
        <p:spPr>
          <a:xfrm>
            <a:off x="470267" y="497198"/>
            <a:ext cx="7454533" cy="727920"/>
          </a:xfrm>
          <a:prstGeom prst="rect">
            <a:avLst/>
          </a:prstGeom>
        </p:spPr>
        <p:txBody>
          <a:bodyPr/>
          <a:lstStyle>
            <a:lvl1pPr marL="0" indent="0">
              <a:buNone/>
              <a:defRPr b="1">
                <a:solidFill>
                  <a:srgbClr val="002060"/>
                </a:solidFill>
              </a:defRPr>
            </a:lvl1pPr>
          </a:lstStyle>
          <a:p>
            <a:pPr lvl="0"/>
            <a:r>
              <a:rPr lang="en-US"/>
              <a:t>Third page photo layout – Blue Logo</a:t>
            </a:r>
          </a:p>
        </p:txBody>
      </p:sp>
      <p:sp>
        <p:nvSpPr>
          <p:cNvPr id="6" name="Content Placeholder 2">
            <a:extLst>
              <a:ext uri="{FF2B5EF4-FFF2-40B4-BE49-F238E27FC236}">
                <a16:creationId xmlns:a16="http://schemas.microsoft.com/office/drawing/2014/main" id="{00F39061-D8E5-47E4-8B25-890D9C59A821}"/>
              </a:ext>
            </a:extLst>
          </p:cNvPr>
          <p:cNvSpPr>
            <a:spLocks noGrp="1"/>
          </p:cNvSpPr>
          <p:nvPr>
            <p:ph sz="quarter" idx="12"/>
          </p:nvPr>
        </p:nvSpPr>
        <p:spPr>
          <a:xfrm>
            <a:off x="480541" y="1434905"/>
            <a:ext cx="7454533" cy="4567004"/>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3" name="Picture 2" descr="A white text on a black background&#10;&#10;Description automatically generated">
            <a:extLst>
              <a:ext uri="{FF2B5EF4-FFF2-40B4-BE49-F238E27FC236}">
                <a16:creationId xmlns:a16="http://schemas.microsoft.com/office/drawing/2014/main" id="{6D6F9495-0D11-16A0-4370-D5411B0E881C}"/>
              </a:ext>
            </a:extLst>
          </p:cNvPr>
          <p:cNvPicPr>
            <a:picLocks noChangeAspect="1"/>
          </p:cNvPicPr>
          <p:nvPr userDrawn="1"/>
        </p:nvPicPr>
        <p:blipFill>
          <a:blip r:embed="rId3"/>
          <a:stretch>
            <a:fillRect/>
          </a:stretch>
        </p:blipFill>
        <p:spPr>
          <a:xfrm>
            <a:off x="9908701" y="5939257"/>
            <a:ext cx="2280124" cy="918743"/>
          </a:xfrm>
          <a:prstGeom prst="rect">
            <a:avLst/>
          </a:prstGeom>
        </p:spPr>
      </p:pic>
    </p:spTree>
    <p:extLst>
      <p:ext uri="{BB962C8B-B14F-4D97-AF65-F5344CB8AC3E}">
        <p14:creationId xmlns:p14="http://schemas.microsoft.com/office/powerpoint/2010/main" val="2480002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descr="A picture containing food&#10;&#10;Description automatically generated">
            <a:extLst>
              <a:ext uri="{FF2B5EF4-FFF2-40B4-BE49-F238E27FC236}">
                <a16:creationId xmlns:a16="http://schemas.microsoft.com/office/drawing/2014/main" id="{4F1B573C-E017-49B1-9BE6-9FEFF53B5548}"/>
              </a:ext>
            </a:extLst>
          </p:cNvPr>
          <p:cNvPicPr>
            <a:picLocks noChangeAspect="1"/>
          </p:cNvPicPr>
          <p:nvPr userDrawn="1"/>
        </p:nvPicPr>
        <p:blipFill rotWithShape="1">
          <a:blip r:embed="rId2">
            <a:alphaModFix amt="20000"/>
          </a:blip>
          <a:srcRect l="14276" t="48283" b="38728"/>
          <a:stretch/>
        </p:blipFill>
        <p:spPr>
          <a:xfrm>
            <a:off x="-72737" y="5967412"/>
            <a:ext cx="10448784" cy="890587"/>
          </a:xfrm>
          <a:prstGeom prst="rect">
            <a:avLst/>
          </a:prstGeom>
        </p:spPr>
      </p:pic>
      <p:sp>
        <p:nvSpPr>
          <p:cNvPr id="12" name="Picture Placeholder 10">
            <a:extLst>
              <a:ext uri="{FF2B5EF4-FFF2-40B4-BE49-F238E27FC236}">
                <a16:creationId xmlns:a16="http://schemas.microsoft.com/office/drawing/2014/main" id="{7E833603-3A4C-47B3-8049-F1056102B838}"/>
              </a:ext>
            </a:extLst>
          </p:cNvPr>
          <p:cNvSpPr>
            <a:spLocks noGrp="1"/>
          </p:cNvSpPr>
          <p:nvPr>
            <p:ph type="pic" sz="quarter" idx="13"/>
          </p:nvPr>
        </p:nvSpPr>
        <p:spPr>
          <a:xfrm>
            <a:off x="8115300" y="-1786"/>
            <a:ext cx="4076700" cy="6856214"/>
          </a:xfrm>
          <a:prstGeom prst="rect">
            <a:avLst/>
          </a:prstGeom>
          <a:solidFill>
            <a:schemeClr val="bg2"/>
          </a:solidFill>
        </p:spPr>
        <p:txBody>
          <a:bodyPr/>
          <a:lstStyle>
            <a:lvl1pPr marL="0" indent="0">
              <a:buNone/>
              <a:defRPr lang="en-US" sz="2800" kern="1200" dirty="0">
                <a:solidFill>
                  <a:schemeClr val="tx1"/>
                </a:solidFill>
                <a:latin typeface="+mn-lt"/>
                <a:ea typeface="+mn-ea"/>
                <a:cs typeface="+mn-cs"/>
              </a:defRPr>
            </a:lvl1pPr>
          </a:lstStyle>
          <a:p>
            <a:endParaRPr lang="en-US"/>
          </a:p>
        </p:txBody>
      </p:sp>
      <p:sp>
        <p:nvSpPr>
          <p:cNvPr id="9" name="Content Placeholder 2">
            <a:extLst>
              <a:ext uri="{FF2B5EF4-FFF2-40B4-BE49-F238E27FC236}">
                <a16:creationId xmlns:a16="http://schemas.microsoft.com/office/drawing/2014/main" id="{0D70D2F2-D0ED-405F-B73F-FEB7D4537901}"/>
              </a:ext>
            </a:extLst>
          </p:cNvPr>
          <p:cNvSpPr>
            <a:spLocks noGrp="1"/>
          </p:cNvSpPr>
          <p:nvPr>
            <p:ph sz="quarter" idx="10" hasCustomPrompt="1"/>
          </p:nvPr>
        </p:nvSpPr>
        <p:spPr>
          <a:xfrm>
            <a:off x="470267" y="497198"/>
            <a:ext cx="7226673" cy="949862"/>
          </a:xfrm>
          <a:prstGeom prst="rect">
            <a:avLst/>
          </a:prstGeom>
        </p:spPr>
        <p:txBody>
          <a:bodyPr/>
          <a:lstStyle>
            <a:lvl1pPr marL="0" indent="0">
              <a:buNone/>
              <a:defRPr b="1">
                <a:solidFill>
                  <a:srgbClr val="002060"/>
                </a:solidFill>
              </a:defRPr>
            </a:lvl1pPr>
          </a:lstStyle>
          <a:p>
            <a:r>
              <a:rPr lang="en-US"/>
              <a:t>Third page photo layout with two line headline – Blue Logo</a:t>
            </a:r>
          </a:p>
        </p:txBody>
      </p:sp>
      <p:sp>
        <p:nvSpPr>
          <p:cNvPr id="10" name="Content Placeholder 2">
            <a:extLst>
              <a:ext uri="{FF2B5EF4-FFF2-40B4-BE49-F238E27FC236}">
                <a16:creationId xmlns:a16="http://schemas.microsoft.com/office/drawing/2014/main" id="{260F0408-46AB-4E37-9BCB-6E93B61CF886}"/>
              </a:ext>
            </a:extLst>
          </p:cNvPr>
          <p:cNvSpPr>
            <a:spLocks noGrp="1"/>
          </p:cNvSpPr>
          <p:nvPr>
            <p:ph sz="quarter" idx="12"/>
          </p:nvPr>
        </p:nvSpPr>
        <p:spPr>
          <a:xfrm>
            <a:off x="480542" y="1639094"/>
            <a:ext cx="7216398" cy="4202906"/>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3" name="Picture 2" descr="A black background with blue letters&#10;&#10;AI-generated content may be incorrect.">
            <a:extLst>
              <a:ext uri="{FF2B5EF4-FFF2-40B4-BE49-F238E27FC236}">
                <a16:creationId xmlns:a16="http://schemas.microsoft.com/office/drawing/2014/main" id="{50AB54F9-B430-595F-CBEC-E4C318D94232}"/>
              </a:ext>
            </a:extLst>
          </p:cNvPr>
          <p:cNvPicPr>
            <a:picLocks noChangeAspect="1"/>
          </p:cNvPicPr>
          <p:nvPr userDrawn="1"/>
        </p:nvPicPr>
        <p:blipFill>
          <a:blip r:embed="rId3"/>
          <a:stretch>
            <a:fillRect/>
          </a:stretch>
        </p:blipFill>
        <p:spPr>
          <a:xfrm>
            <a:off x="9600301" y="6086167"/>
            <a:ext cx="2426631" cy="681727"/>
          </a:xfrm>
          <a:prstGeom prst="rect">
            <a:avLst/>
          </a:prstGeom>
        </p:spPr>
      </p:pic>
    </p:spTree>
    <p:extLst>
      <p:ext uri="{BB962C8B-B14F-4D97-AF65-F5344CB8AC3E}">
        <p14:creationId xmlns:p14="http://schemas.microsoft.com/office/powerpoint/2010/main" val="1664211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CA672D8-DAD9-4798-9615-276BB0D65A71}"/>
              </a:ext>
            </a:extLst>
          </p:cNvPr>
          <p:cNvSpPr>
            <a:spLocks noGrp="1"/>
          </p:cNvSpPr>
          <p:nvPr>
            <p:ph sz="quarter" idx="10"/>
          </p:nvPr>
        </p:nvSpPr>
        <p:spPr>
          <a:xfrm>
            <a:off x="470267" y="497198"/>
            <a:ext cx="531371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57472B1-12D5-40E9-A643-CB21BBA4C9FF}"/>
              </a:ext>
            </a:extLst>
          </p:cNvPr>
          <p:cNvSpPr>
            <a:spLocks noGrp="1"/>
          </p:cNvSpPr>
          <p:nvPr>
            <p:ph sz="quarter" idx="12"/>
          </p:nvPr>
        </p:nvSpPr>
        <p:spPr>
          <a:xfrm>
            <a:off x="480542" y="1434905"/>
            <a:ext cx="5313718" cy="4659024"/>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3" name="Text Placeholder 2">
            <a:extLst>
              <a:ext uri="{FF2B5EF4-FFF2-40B4-BE49-F238E27FC236}">
                <a16:creationId xmlns:a16="http://schemas.microsoft.com/office/drawing/2014/main" id="{B456A9FB-7532-4EAC-9694-B93971D63089}"/>
              </a:ext>
            </a:extLst>
          </p:cNvPr>
          <p:cNvSpPr>
            <a:spLocks noGrp="1"/>
          </p:cNvSpPr>
          <p:nvPr>
            <p:ph type="body" sz="quarter" idx="13" hasCustomPrompt="1"/>
          </p:nvPr>
        </p:nvSpPr>
        <p:spPr>
          <a:xfrm>
            <a:off x="6119300" y="1434905"/>
            <a:ext cx="3848100" cy="2672946"/>
          </a:xfrm>
          <a:prstGeom prst="rect">
            <a:avLst/>
          </a:prstGeom>
        </p:spPr>
        <p:txBody>
          <a:bodyPr/>
          <a:lstStyle>
            <a:lvl1pPr marL="0" indent="0" algn="ctr">
              <a:buNone/>
              <a:defRPr sz="3500" i="1">
                <a:solidFill>
                  <a:srgbClr val="002060"/>
                </a:solidFill>
              </a:defRPr>
            </a:lvl1pPr>
            <a:lvl5pPr algn="ctr">
              <a:defRPr sz="3500"/>
            </a:lvl5pPr>
          </a:lstStyle>
          <a:p>
            <a:pPr>
              <a:defRPr/>
            </a:pPr>
            <a:r>
              <a:rPr lang="en-US"/>
              <a:t>Click to edit—add a pull quote, significant stat, etc.</a:t>
            </a:r>
          </a:p>
          <a:p>
            <a:pPr lvl="4"/>
            <a:endParaRPr lang="en-US"/>
          </a:p>
        </p:txBody>
      </p:sp>
      <p:pic>
        <p:nvPicPr>
          <p:cNvPr id="7" name="Picture 6" descr="Background pattern&#10;&#10;Description automatically generated">
            <a:extLst>
              <a:ext uri="{FF2B5EF4-FFF2-40B4-BE49-F238E27FC236}">
                <a16:creationId xmlns:a16="http://schemas.microsoft.com/office/drawing/2014/main" id="{6E514105-FE0C-4384-8CC5-87DC6394602B}"/>
              </a:ext>
            </a:extLst>
          </p:cNvPr>
          <p:cNvPicPr>
            <a:picLocks noChangeAspect="1"/>
          </p:cNvPicPr>
          <p:nvPr userDrawn="1"/>
        </p:nvPicPr>
        <p:blipFill rotWithShape="1">
          <a:blip r:embed="rId2">
            <a:alphaModFix amt="20000"/>
          </a:blip>
          <a:srcRect t="11973"/>
          <a:stretch/>
        </p:blipFill>
        <p:spPr>
          <a:xfrm>
            <a:off x="10183555" y="-1"/>
            <a:ext cx="1800335" cy="6036907"/>
          </a:xfrm>
          <a:prstGeom prst="rect">
            <a:avLst/>
          </a:prstGeom>
        </p:spPr>
      </p:pic>
    </p:spTree>
    <p:extLst>
      <p:ext uri="{BB962C8B-B14F-4D97-AF65-F5344CB8AC3E}">
        <p14:creationId xmlns:p14="http://schemas.microsoft.com/office/powerpoint/2010/main" val="2885523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CA672D8-DAD9-4798-9615-276BB0D65A71}"/>
              </a:ext>
            </a:extLst>
          </p:cNvPr>
          <p:cNvSpPr>
            <a:spLocks noGrp="1"/>
          </p:cNvSpPr>
          <p:nvPr>
            <p:ph sz="quarter" idx="10"/>
          </p:nvPr>
        </p:nvSpPr>
        <p:spPr>
          <a:xfrm>
            <a:off x="470267" y="497198"/>
            <a:ext cx="531371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57472B1-12D5-40E9-A643-CB21BBA4C9FF}"/>
              </a:ext>
            </a:extLst>
          </p:cNvPr>
          <p:cNvSpPr>
            <a:spLocks noGrp="1"/>
          </p:cNvSpPr>
          <p:nvPr>
            <p:ph sz="quarter" idx="12"/>
          </p:nvPr>
        </p:nvSpPr>
        <p:spPr>
          <a:xfrm>
            <a:off x="480542" y="1434905"/>
            <a:ext cx="5313718" cy="4659024"/>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3" name="Text Placeholder 2">
            <a:extLst>
              <a:ext uri="{FF2B5EF4-FFF2-40B4-BE49-F238E27FC236}">
                <a16:creationId xmlns:a16="http://schemas.microsoft.com/office/drawing/2014/main" id="{B456A9FB-7532-4EAC-9694-B93971D63089}"/>
              </a:ext>
            </a:extLst>
          </p:cNvPr>
          <p:cNvSpPr>
            <a:spLocks noGrp="1"/>
          </p:cNvSpPr>
          <p:nvPr>
            <p:ph type="body" sz="quarter" idx="13" hasCustomPrompt="1"/>
          </p:nvPr>
        </p:nvSpPr>
        <p:spPr>
          <a:xfrm>
            <a:off x="6119300" y="1434905"/>
            <a:ext cx="3848100" cy="2672946"/>
          </a:xfrm>
          <a:prstGeom prst="rect">
            <a:avLst/>
          </a:prstGeom>
        </p:spPr>
        <p:txBody>
          <a:bodyPr/>
          <a:lstStyle>
            <a:lvl1pPr marL="0" indent="0" algn="ctr">
              <a:buNone/>
              <a:defRPr sz="3500" i="1">
                <a:solidFill>
                  <a:srgbClr val="002060"/>
                </a:solidFill>
              </a:defRPr>
            </a:lvl1pPr>
            <a:lvl5pPr algn="ctr">
              <a:defRPr sz="3500"/>
            </a:lvl5pPr>
          </a:lstStyle>
          <a:p>
            <a:pPr>
              <a:defRPr/>
            </a:pPr>
            <a:r>
              <a:rPr lang="en-US"/>
              <a:t>Click to edit—add a pull quote, significant stat, etc.</a:t>
            </a:r>
          </a:p>
          <a:p>
            <a:pPr lvl="4"/>
            <a:endParaRPr lang="en-US"/>
          </a:p>
        </p:txBody>
      </p:sp>
      <p:pic>
        <p:nvPicPr>
          <p:cNvPr id="6" name="Picture 5" descr="Background pattern&#10;&#10;Description automatically generated">
            <a:extLst>
              <a:ext uri="{FF2B5EF4-FFF2-40B4-BE49-F238E27FC236}">
                <a16:creationId xmlns:a16="http://schemas.microsoft.com/office/drawing/2014/main" id="{F29B5F51-699C-4458-9294-A060765160D4}"/>
              </a:ext>
            </a:extLst>
          </p:cNvPr>
          <p:cNvPicPr>
            <a:picLocks noChangeAspect="1"/>
          </p:cNvPicPr>
          <p:nvPr userDrawn="1"/>
        </p:nvPicPr>
        <p:blipFill rotWithShape="1">
          <a:blip r:embed="rId2">
            <a:alphaModFix amt="85000"/>
          </a:blip>
          <a:srcRect t="11837"/>
          <a:stretch/>
        </p:blipFill>
        <p:spPr>
          <a:xfrm>
            <a:off x="10172338" y="0"/>
            <a:ext cx="1800335" cy="6046236"/>
          </a:xfrm>
          <a:prstGeom prst="rect">
            <a:avLst/>
          </a:prstGeom>
        </p:spPr>
      </p:pic>
    </p:spTree>
    <p:extLst>
      <p:ext uri="{BB962C8B-B14F-4D97-AF65-F5344CB8AC3E}">
        <p14:creationId xmlns:p14="http://schemas.microsoft.com/office/powerpoint/2010/main" val="2818482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CA672D8-DAD9-4798-9615-276BB0D65A71}"/>
              </a:ext>
            </a:extLst>
          </p:cNvPr>
          <p:cNvSpPr>
            <a:spLocks noGrp="1"/>
          </p:cNvSpPr>
          <p:nvPr>
            <p:ph sz="quarter" idx="10"/>
          </p:nvPr>
        </p:nvSpPr>
        <p:spPr>
          <a:xfrm>
            <a:off x="470267" y="497198"/>
            <a:ext cx="531371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C57472B1-12D5-40E9-A643-CB21BBA4C9FF}"/>
              </a:ext>
            </a:extLst>
          </p:cNvPr>
          <p:cNvSpPr>
            <a:spLocks noGrp="1"/>
          </p:cNvSpPr>
          <p:nvPr>
            <p:ph sz="quarter" idx="12"/>
          </p:nvPr>
        </p:nvSpPr>
        <p:spPr>
          <a:xfrm>
            <a:off x="480542" y="1434905"/>
            <a:ext cx="5313718" cy="4659024"/>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
        <p:nvSpPr>
          <p:cNvPr id="13" name="Text Placeholder 2">
            <a:extLst>
              <a:ext uri="{FF2B5EF4-FFF2-40B4-BE49-F238E27FC236}">
                <a16:creationId xmlns:a16="http://schemas.microsoft.com/office/drawing/2014/main" id="{B456A9FB-7532-4EAC-9694-B93971D63089}"/>
              </a:ext>
            </a:extLst>
          </p:cNvPr>
          <p:cNvSpPr>
            <a:spLocks noGrp="1"/>
          </p:cNvSpPr>
          <p:nvPr>
            <p:ph type="body" sz="quarter" idx="13" hasCustomPrompt="1"/>
          </p:nvPr>
        </p:nvSpPr>
        <p:spPr>
          <a:xfrm>
            <a:off x="6397742" y="1434905"/>
            <a:ext cx="5027545" cy="2672946"/>
          </a:xfrm>
          <a:prstGeom prst="rect">
            <a:avLst/>
          </a:prstGeom>
        </p:spPr>
        <p:txBody>
          <a:bodyPr/>
          <a:lstStyle>
            <a:lvl1pPr marL="0" indent="0" algn="ctr">
              <a:buNone/>
              <a:defRPr sz="3500" i="1">
                <a:solidFill>
                  <a:srgbClr val="002060"/>
                </a:solidFill>
              </a:defRPr>
            </a:lvl1pPr>
            <a:lvl5pPr algn="ctr">
              <a:defRPr sz="3500"/>
            </a:lvl5pPr>
          </a:lstStyle>
          <a:p>
            <a:pPr>
              <a:defRPr/>
            </a:pPr>
            <a:r>
              <a:rPr lang="en-US"/>
              <a:t>Click to edit—add a pull quote, significant stat, etc.</a:t>
            </a:r>
          </a:p>
          <a:p>
            <a:pPr lvl="4"/>
            <a:endParaRPr lang="en-US"/>
          </a:p>
        </p:txBody>
      </p:sp>
    </p:spTree>
    <p:extLst>
      <p:ext uri="{BB962C8B-B14F-4D97-AF65-F5344CB8AC3E}">
        <p14:creationId xmlns:p14="http://schemas.microsoft.com/office/powerpoint/2010/main" val="116108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AB42BB-910B-45F9-817A-C329CC9714CA}"/>
              </a:ext>
            </a:extLst>
          </p:cNvPr>
          <p:cNvSpPr/>
          <p:nvPr userDrawn="1"/>
        </p:nvSpPr>
        <p:spPr>
          <a:xfrm>
            <a:off x="0" y="0"/>
            <a:ext cx="12188825" cy="6858000"/>
          </a:xfrm>
          <a:prstGeom prst="rect">
            <a:avLst/>
          </a:prstGeom>
          <a:gradFill>
            <a:gsLst>
              <a:gs pos="39000">
                <a:srgbClr val="182D5F">
                  <a:lumMod val="100000"/>
                </a:srgbClr>
              </a:gs>
              <a:gs pos="99000">
                <a:srgbClr val="0D68A0"/>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 name="Text Placeholder 5">
            <a:extLst>
              <a:ext uri="{FF2B5EF4-FFF2-40B4-BE49-F238E27FC236}">
                <a16:creationId xmlns:a16="http://schemas.microsoft.com/office/drawing/2014/main" id="{D35F20B4-51D0-4DE1-8583-67FFEDCDC965}"/>
              </a:ext>
            </a:extLst>
          </p:cNvPr>
          <p:cNvSpPr>
            <a:spLocks noGrp="1"/>
          </p:cNvSpPr>
          <p:nvPr>
            <p:ph type="body" sz="quarter" idx="10" hasCustomPrompt="1"/>
          </p:nvPr>
        </p:nvSpPr>
        <p:spPr>
          <a:xfrm>
            <a:off x="469019" y="1294043"/>
            <a:ext cx="9080500" cy="1298238"/>
          </a:xfrm>
          <a:prstGeom prst="rect">
            <a:avLst/>
          </a:prstGeom>
        </p:spPr>
        <p:txBody>
          <a:bodyPr/>
          <a:lstStyle>
            <a:lvl1pPr marL="0" indent="0">
              <a:buNone/>
              <a:defRPr sz="4000" b="1">
                <a:solidFill>
                  <a:schemeClr val="bg1"/>
                </a:solidFill>
              </a:defRPr>
            </a:lvl1pPr>
          </a:lstStyle>
          <a:p>
            <a:r>
              <a:rPr lang="en-US">
                <a:latin typeface="Arial" panose="020B0604020202020204" pitchFamily="34" charset="0"/>
                <a:cs typeface="Arial" panose="020B0604020202020204" pitchFamily="34" charset="0"/>
              </a:rPr>
              <a:t>Click to edit presentation title and maybe more text</a:t>
            </a:r>
          </a:p>
        </p:txBody>
      </p:sp>
      <p:sp>
        <p:nvSpPr>
          <p:cNvPr id="10" name="Text Placeholder 8">
            <a:extLst>
              <a:ext uri="{FF2B5EF4-FFF2-40B4-BE49-F238E27FC236}">
                <a16:creationId xmlns:a16="http://schemas.microsoft.com/office/drawing/2014/main" id="{5555A5DC-4648-4EEA-9233-E37EE17DFDB7}"/>
              </a:ext>
            </a:extLst>
          </p:cNvPr>
          <p:cNvSpPr>
            <a:spLocks noGrp="1"/>
          </p:cNvSpPr>
          <p:nvPr>
            <p:ph type="body" sz="quarter" idx="11" hasCustomPrompt="1"/>
          </p:nvPr>
        </p:nvSpPr>
        <p:spPr>
          <a:xfrm>
            <a:off x="450850" y="4140768"/>
            <a:ext cx="6935788" cy="425450"/>
          </a:xfrm>
          <a:prstGeom prst="rect">
            <a:avLst/>
          </a:prstGeom>
        </p:spPr>
        <p:txBody>
          <a:bodyPr/>
          <a:lstStyle>
            <a:lvl1pPr marL="0" indent="0">
              <a:buNone/>
              <a:defRPr sz="1400">
                <a:solidFill>
                  <a:schemeClr val="bg1"/>
                </a:solidFill>
              </a:defRPr>
            </a:lvl1pPr>
          </a:lstStyle>
          <a:p>
            <a:pPr lvl="0"/>
            <a:r>
              <a:rPr lang="en-US"/>
              <a:t>Month 2025</a:t>
            </a:r>
          </a:p>
          <a:p>
            <a:pPr lvl="1"/>
            <a:endParaRPr lang="en-US"/>
          </a:p>
        </p:txBody>
      </p:sp>
      <p:sp>
        <p:nvSpPr>
          <p:cNvPr id="16" name="Text Placeholder 14">
            <a:extLst>
              <a:ext uri="{FF2B5EF4-FFF2-40B4-BE49-F238E27FC236}">
                <a16:creationId xmlns:a16="http://schemas.microsoft.com/office/drawing/2014/main" id="{44E4A54E-BFD9-4A1C-B0A1-346108807BDE}"/>
              </a:ext>
            </a:extLst>
          </p:cNvPr>
          <p:cNvSpPr>
            <a:spLocks noGrp="1"/>
          </p:cNvSpPr>
          <p:nvPr>
            <p:ph type="body" sz="quarter" idx="12" hasCustomPrompt="1"/>
          </p:nvPr>
        </p:nvSpPr>
        <p:spPr>
          <a:xfrm>
            <a:off x="450850" y="2805253"/>
            <a:ext cx="6935788" cy="811213"/>
          </a:xfrm>
          <a:prstGeom prst="rect">
            <a:avLst/>
          </a:prstGeom>
        </p:spPr>
        <p:txBody>
          <a:bodyPr/>
          <a:lstStyle>
            <a:lvl1pPr marL="0" indent="0">
              <a:buNone/>
              <a:defRPr sz="2000" b="1">
                <a:solidFill>
                  <a:schemeClr val="bg1"/>
                </a:solidFill>
              </a:defRPr>
            </a:lvl1pPr>
          </a:lstStyle>
          <a:p>
            <a:pPr lvl="0"/>
            <a:r>
              <a:rPr lang="en-US"/>
              <a:t>Subhead goes here</a:t>
            </a:r>
          </a:p>
        </p:txBody>
      </p:sp>
      <p:sp>
        <p:nvSpPr>
          <p:cNvPr id="11" name="TextBox 10">
            <a:extLst>
              <a:ext uri="{FF2B5EF4-FFF2-40B4-BE49-F238E27FC236}">
                <a16:creationId xmlns:a16="http://schemas.microsoft.com/office/drawing/2014/main" id="{DD6BDC6C-06FE-4DEE-BB96-97884D87DAA8}"/>
              </a:ext>
            </a:extLst>
          </p:cNvPr>
          <p:cNvSpPr txBox="1"/>
          <p:nvPr userDrawn="1"/>
        </p:nvSpPr>
        <p:spPr>
          <a:xfrm>
            <a:off x="165068" y="6427031"/>
            <a:ext cx="373412" cy="246221"/>
          </a:xfrm>
          <a:prstGeom prst="rect">
            <a:avLst/>
          </a:prstGeom>
          <a:noFill/>
        </p:spPr>
        <p:txBody>
          <a:bodyPr wrap="square" lIns="121899" tIns="60949" rIns="121899" bIns="60949" rtlCol="0">
            <a:spAutoFit/>
          </a:bodyPr>
          <a:lstStyle/>
          <a:p>
            <a:pPr algn="l"/>
            <a:fld id="{1B15C5F3-E017-5447-A02F-B738BECB73AD}" type="slidenum">
              <a:rPr lang="en-US" sz="800" baseline="0" smtClean="0">
                <a:solidFill>
                  <a:schemeClr val="bg1"/>
                </a:solidFill>
                <a:latin typeface="Arial" panose="020B0604020202020204" pitchFamily="34" charset="0"/>
              </a:rPr>
              <a:t>‹#›</a:t>
            </a:fld>
            <a:endParaRPr lang="en-US" sz="800" baseline="0">
              <a:solidFill>
                <a:schemeClr val="bg1"/>
              </a:solidFill>
              <a:latin typeface="Arial" panose="020B0604020202020204" pitchFamily="34" charset="0"/>
            </a:endParaRPr>
          </a:p>
        </p:txBody>
      </p:sp>
      <p:sp>
        <p:nvSpPr>
          <p:cNvPr id="12" name="TextBox 11">
            <a:extLst>
              <a:ext uri="{FF2B5EF4-FFF2-40B4-BE49-F238E27FC236}">
                <a16:creationId xmlns:a16="http://schemas.microsoft.com/office/drawing/2014/main" id="{352D8C47-FD35-432E-BC0F-144DCCDABA01}"/>
              </a:ext>
            </a:extLst>
          </p:cNvPr>
          <p:cNvSpPr txBox="1"/>
          <p:nvPr userDrawn="1"/>
        </p:nvSpPr>
        <p:spPr>
          <a:xfrm>
            <a:off x="693388" y="6427031"/>
            <a:ext cx="1866932" cy="246221"/>
          </a:xfrm>
          <a:prstGeom prst="rect">
            <a:avLst/>
          </a:prstGeom>
          <a:noFill/>
        </p:spPr>
        <p:txBody>
          <a:bodyPr wrap="square" lIns="121899" tIns="60949" rIns="121899" bIns="60949" rtlCol="0">
            <a:spAutoFit/>
          </a:bodyPr>
          <a:lstStyle/>
          <a:p>
            <a:pPr algn="l"/>
            <a:r>
              <a:rPr lang="en-US" sz="800" baseline="0">
                <a:solidFill>
                  <a:schemeClr val="bg1"/>
                </a:solidFill>
                <a:latin typeface="Arial" panose="020B0604020202020204" pitchFamily="34" charset="0"/>
              </a:rPr>
              <a:t>© 2025 ISACA  All rights reserved</a:t>
            </a:r>
            <a:r>
              <a:rPr lang="en-US" sz="800" baseline="0">
                <a:solidFill>
                  <a:srgbClr val="626F7A"/>
                </a:solidFill>
                <a:latin typeface="Arial" panose="020B0604020202020204" pitchFamily="34" charset="0"/>
              </a:rPr>
              <a:t>.</a:t>
            </a:r>
          </a:p>
        </p:txBody>
      </p:sp>
      <p:pic>
        <p:nvPicPr>
          <p:cNvPr id="4" name="Picture 3" descr="A black background with white text">
            <a:extLst>
              <a:ext uri="{FF2B5EF4-FFF2-40B4-BE49-F238E27FC236}">
                <a16:creationId xmlns:a16="http://schemas.microsoft.com/office/drawing/2014/main" id="{18C10DB3-BBF9-9656-ADE8-8FB70C190EEE}"/>
              </a:ext>
            </a:extLst>
          </p:cNvPr>
          <p:cNvPicPr>
            <a:picLocks noChangeAspect="1"/>
          </p:cNvPicPr>
          <p:nvPr userDrawn="1"/>
        </p:nvPicPr>
        <p:blipFill>
          <a:blip r:embed="rId2"/>
          <a:stretch>
            <a:fillRect/>
          </a:stretch>
        </p:blipFill>
        <p:spPr>
          <a:xfrm>
            <a:off x="9600300" y="6086167"/>
            <a:ext cx="2426631" cy="681727"/>
          </a:xfrm>
          <a:prstGeom prst="rect">
            <a:avLst/>
          </a:prstGeom>
        </p:spPr>
      </p:pic>
    </p:spTree>
    <p:extLst>
      <p:ext uri="{BB962C8B-B14F-4D97-AF65-F5344CB8AC3E}">
        <p14:creationId xmlns:p14="http://schemas.microsoft.com/office/powerpoint/2010/main" val="749238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3773B-74D1-4185-BD3A-1B8C05CB8A6F}"/>
              </a:ext>
            </a:extLst>
          </p:cNvPr>
          <p:cNvPicPr>
            <a:picLocks noChangeAspect="1"/>
          </p:cNvPicPr>
          <p:nvPr userDrawn="1"/>
        </p:nvPicPr>
        <p:blipFill>
          <a:blip r:embed="rId2"/>
          <a:srcRect t="10028" b="10028"/>
          <a:stretch/>
        </p:blipFill>
        <p:spPr>
          <a:xfrm>
            <a:off x="8083452" y="-16330"/>
            <a:ext cx="4108548" cy="6874329"/>
          </a:xfrm>
          <a:prstGeom prst="rect">
            <a:avLst/>
          </a:prstGeom>
        </p:spPr>
      </p:pic>
      <p:sp>
        <p:nvSpPr>
          <p:cNvPr id="27" name="Text Placeholder 3">
            <a:extLst>
              <a:ext uri="{FF2B5EF4-FFF2-40B4-BE49-F238E27FC236}">
                <a16:creationId xmlns:a16="http://schemas.microsoft.com/office/drawing/2014/main" id="{1E9EE35F-C59A-480C-9D27-B18D06202F44}"/>
              </a:ext>
            </a:extLst>
          </p:cNvPr>
          <p:cNvSpPr>
            <a:spLocks noGrp="1"/>
          </p:cNvSpPr>
          <p:nvPr>
            <p:ph type="body" sz="quarter" idx="13" hasCustomPrompt="1"/>
          </p:nvPr>
        </p:nvSpPr>
        <p:spPr>
          <a:xfrm>
            <a:off x="8725954" y="1234354"/>
            <a:ext cx="2865438" cy="4134320"/>
          </a:xfrm>
          <a:prstGeom prst="rect">
            <a:avLst/>
          </a:prstGeom>
        </p:spPr>
        <p:txBody>
          <a:bodyPr/>
          <a:lstStyle>
            <a:lvl1pPr marL="0" indent="0" algn="ctr">
              <a:buNone/>
              <a:defRPr sz="1800" b="1" i="1">
                <a:solidFill>
                  <a:schemeClr val="bg1"/>
                </a:solidFill>
              </a:defRPr>
            </a:lvl1pPr>
          </a:lstStyle>
          <a:p>
            <a:r>
              <a:rPr lang="en-US"/>
              <a:t>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vitae dicta.</a:t>
            </a:r>
          </a:p>
        </p:txBody>
      </p:sp>
      <p:sp>
        <p:nvSpPr>
          <p:cNvPr id="28" name="Content Placeholder 2">
            <a:extLst>
              <a:ext uri="{FF2B5EF4-FFF2-40B4-BE49-F238E27FC236}">
                <a16:creationId xmlns:a16="http://schemas.microsoft.com/office/drawing/2014/main" id="{98938552-CB48-47DB-B4FD-23CC61D00AD8}"/>
              </a:ext>
            </a:extLst>
          </p:cNvPr>
          <p:cNvSpPr>
            <a:spLocks noGrp="1"/>
          </p:cNvSpPr>
          <p:nvPr>
            <p:ph sz="quarter" idx="10"/>
          </p:nvPr>
        </p:nvSpPr>
        <p:spPr>
          <a:xfrm>
            <a:off x="470268" y="497198"/>
            <a:ext cx="7214734" cy="727920"/>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29" name="Content Placeholder 2">
            <a:extLst>
              <a:ext uri="{FF2B5EF4-FFF2-40B4-BE49-F238E27FC236}">
                <a16:creationId xmlns:a16="http://schemas.microsoft.com/office/drawing/2014/main" id="{3383F867-1071-452A-BA51-4C675F74D47B}"/>
              </a:ext>
            </a:extLst>
          </p:cNvPr>
          <p:cNvSpPr>
            <a:spLocks noGrp="1"/>
          </p:cNvSpPr>
          <p:nvPr>
            <p:ph sz="quarter" idx="12"/>
          </p:nvPr>
        </p:nvSpPr>
        <p:spPr>
          <a:xfrm>
            <a:off x="480542" y="1434905"/>
            <a:ext cx="7214734" cy="4567004"/>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2" name="Picture 1" descr="A white text on a black background&#10;&#10;Description automatically generated">
            <a:extLst>
              <a:ext uri="{FF2B5EF4-FFF2-40B4-BE49-F238E27FC236}">
                <a16:creationId xmlns:a16="http://schemas.microsoft.com/office/drawing/2014/main" id="{A0B26840-0677-1AE9-00EF-DA70C455A081}"/>
              </a:ext>
            </a:extLst>
          </p:cNvPr>
          <p:cNvPicPr>
            <a:picLocks noChangeAspect="1"/>
          </p:cNvPicPr>
          <p:nvPr userDrawn="1"/>
        </p:nvPicPr>
        <p:blipFill>
          <a:blip r:embed="rId3"/>
          <a:stretch>
            <a:fillRect/>
          </a:stretch>
        </p:blipFill>
        <p:spPr>
          <a:xfrm>
            <a:off x="9908701" y="5939257"/>
            <a:ext cx="2280124" cy="918743"/>
          </a:xfrm>
          <a:prstGeom prst="rect">
            <a:avLst/>
          </a:prstGeom>
        </p:spPr>
      </p:pic>
    </p:spTree>
    <p:extLst>
      <p:ext uri="{BB962C8B-B14F-4D97-AF65-F5344CB8AC3E}">
        <p14:creationId xmlns:p14="http://schemas.microsoft.com/office/powerpoint/2010/main" val="1193117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51526A-80F4-4580-A928-298DBDFF328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blue letters&#10;&#10;AI-generated content may be incorrect.">
            <a:extLst>
              <a:ext uri="{FF2B5EF4-FFF2-40B4-BE49-F238E27FC236}">
                <a16:creationId xmlns:a16="http://schemas.microsoft.com/office/drawing/2014/main" id="{C29DE0D9-CC35-190D-5527-CDB14B85752C}"/>
              </a:ext>
            </a:extLst>
          </p:cNvPr>
          <p:cNvPicPr>
            <a:picLocks noChangeAspect="1"/>
          </p:cNvPicPr>
          <p:nvPr userDrawn="1"/>
        </p:nvPicPr>
        <p:blipFill>
          <a:blip r:embed="rId2"/>
          <a:stretch>
            <a:fillRect/>
          </a:stretch>
        </p:blipFill>
        <p:spPr>
          <a:xfrm>
            <a:off x="250819" y="1786881"/>
            <a:ext cx="11690361" cy="3284238"/>
          </a:xfrm>
          <a:prstGeom prst="rect">
            <a:avLst/>
          </a:prstGeom>
        </p:spPr>
      </p:pic>
    </p:spTree>
    <p:extLst>
      <p:ext uri="{BB962C8B-B14F-4D97-AF65-F5344CB8AC3E}">
        <p14:creationId xmlns:p14="http://schemas.microsoft.com/office/powerpoint/2010/main" val="2484128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707795-280D-471F-A16E-228F2EFE6CC1}"/>
              </a:ext>
            </a:extLst>
          </p:cNvPr>
          <p:cNvSpPr/>
          <p:nvPr userDrawn="1"/>
        </p:nvSpPr>
        <p:spPr>
          <a:xfrm>
            <a:off x="0" y="0"/>
            <a:ext cx="12188825" cy="6858000"/>
          </a:xfrm>
          <a:prstGeom prst="rect">
            <a:avLst/>
          </a:prstGeom>
          <a:solidFill>
            <a:srgbClr val="182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A black background with white text">
            <a:extLst>
              <a:ext uri="{FF2B5EF4-FFF2-40B4-BE49-F238E27FC236}">
                <a16:creationId xmlns:a16="http://schemas.microsoft.com/office/drawing/2014/main" id="{9201FA84-6655-82D6-1561-D9FCBDEB435E}"/>
              </a:ext>
            </a:extLst>
          </p:cNvPr>
          <p:cNvPicPr>
            <a:picLocks noChangeAspect="1"/>
          </p:cNvPicPr>
          <p:nvPr userDrawn="1"/>
        </p:nvPicPr>
        <p:blipFill>
          <a:blip r:embed="rId2"/>
          <a:stretch>
            <a:fillRect/>
          </a:stretch>
        </p:blipFill>
        <p:spPr>
          <a:xfrm>
            <a:off x="250819" y="1786881"/>
            <a:ext cx="11690362" cy="3284238"/>
          </a:xfrm>
          <a:prstGeom prst="rect">
            <a:avLst/>
          </a:prstGeom>
        </p:spPr>
      </p:pic>
    </p:spTree>
    <p:extLst>
      <p:ext uri="{BB962C8B-B14F-4D97-AF65-F5344CB8AC3E}">
        <p14:creationId xmlns:p14="http://schemas.microsoft.com/office/powerpoint/2010/main" val="3290376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1888203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extLst>
      <p:ext uri="{BB962C8B-B14F-4D97-AF65-F5344CB8AC3E}">
        <p14:creationId xmlns:p14="http://schemas.microsoft.com/office/powerpoint/2010/main" val="849752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8"/>
          <p:cNvSpPr>
            <a:spLocks noChangeShapeType="1"/>
          </p:cNvSpPr>
          <p:nvPr userDrawn="1"/>
        </p:nvSpPr>
        <p:spPr bwMode="auto">
          <a:xfrm flipV="1">
            <a:off x="1930400" y="2243138"/>
            <a:ext cx="802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3" name="Line 29"/>
          <p:cNvSpPr>
            <a:spLocks noChangeShapeType="1"/>
          </p:cNvSpPr>
          <p:nvPr userDrawn="1"/>
        </p:nvSpPr>
        <p:spPr bwMode="auto">
          <a:xfrm flipV="1">
            <a:off x="1930400" y="2247900"/>
            <a:ext cx="8026400" cy="0"/>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4" name="Line 30"/>
          <p:cNvSpPr>
            <a:spLocks noChangeShapeType="1"/>
          </p:cNvSpPr>
          <p:nvPr userDrawn="1"/>
        </p:nvSpPr>
        <p:spPr bwMode="auto">
          <a:xfrm flipV="1">
            <a:off x="1930400" y="2297113"/>
            <a:ext cx="8026400"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5" name="Line 38"/>
          <p:cNvSpPr>
            <a:spLocks noChangeShapeType="1"/>
          </p:cNvSpPr>
          <p:nvPr userDrawn="1"/>
        </p:nvSpPr>
        <p:spPr bwMode="auto">
          <a:xfrm flipV="1">
            <a:off x="1930400" y="3908425"/>
            <a:ext cx="8026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6" name="Line 39"/>
          <p:cNvSpPr>
            <a:spLocks noChangeShapeType="1"/>
          </p:cNvSpPr>
          <p:nvPr userDrawn="1"/>
        </p:nvSpPr>
        <p:spPr bwMode="auto">
          <a:xfrm flipV="1">
            <a:off x="1930400" y="3913188"/>
            <a:ext cx="8026400" cy="0"/>
          </a:xfrm>
          <a:prstGeom prst="line">
            <a:avLst/>
          </a:prstGeom>
          <a:noFill/>
          <a:ln w="254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7" name="Line 40"/>
          <p:cNvSpPr>
            <a:spLocks noChangeShapeType="1"/>
          </p:cNvSpPr>
          <p:nvPr userDrawn="1"/>
        </p:nvSpPr>
        <p:spPr bwMode="auto">
          <a:xfrm flipV="1">
            <a:off x="1930400" y="3962400"/>
            <a:ext cx="8026400" cy="0"/>
          </a:xfrm>
          <a:prstGeom prst="line">
            <a:avLst/>
          </a:prstGeom>
          <a:noFill/>
          <a:ln w="254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sz="1200"/>
          </a:p>
        </p:txBody>
      </p:sp>
      <p:pic>
        <p:nvPicPr>
          <p:cNvPr id="8" name="Picture 41"/>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65600" y="361950"/>
            <a:ext cx="35560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4"/>
          <p:cNvSpPr>
            <a:spLocks noGrp="1" noChangeArrowheads="1"/>
          </p:cNvSpPr>
          <p:nvPr>
            <p:ph type="dt" sz="half" idx="10"/>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 name="Rectangle 5"/>
          <p:cNvSpPr>
            <a:spLocks noGrp="1" noChangeArrowheads="1"/>
          </p:cNvSpPr>
          <p:nvPr>
            <p:ph type="ftr" sz="quarter" idx="11"/>
          </p:nvPr>
        </p:nvSpPr>
        <p:spPr>
          <a:xfrm>
            <a:off x="4165600" y="6245225"/>
            <a:ext cx="3860800" cy="476250"/>
          </a:xfrm>
          <a:prstGeom prst="rect">
            <a:avLst/>
          </a:prstGeom>
        </p:spPr>
        <p:txBody>
          <a:bodyPr/>
          <a:lstStyle>
            <a:lvl1pPr algn="ctr">
              <a:defRPr sz="1400">
                <a:latin typeface="Arial" charset="0"/>
              </a:defRPr>
            </a:lvl1pPr>
          </a:lstStyle>
          <a:p>
            <a:pPr>
              <a:defRPr/>
            </a:pPr>
            <a:endParaRPr lang="en-US"/>
          </a:p>
        </p:txBody>
      </p:sp>
      <p:sp>
        <p:nvSpPr>
          <p:cNvPr id="11" name="Rectangle 6"/>
          <p:cNvSpPr>
            <a:spLocks noGrp="1" noChangeArrowheads="1"/>
          </p:cNvSpPr>
          <p:nvPr>
            <p:ph type="sldNum" sz="quarter" idx="12"/>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54AB921-79BA-4625-8B62-1CFE6B7FEDAC}" type="slidenum">
              <a:rPr lang="en-US" altLang="en-US"/>
              <a:pPr/>
              <a:t>‹#›</a:t>
            </a:fld>
            <a:endParaRPr lang="en-US" altLang="en-US"/>
          </a:p>
        </p:txBody>
      </p:sp>
    </p:spTree>
    <p:extLst>
      <p:ext uri="{BB962C8B-B14F-4D97-AF65-F5344CB8AC3E}">
        <p14:creationId xmlns:p14="http://schemas.microsoft.com/office/powerpoint/2010/main" val="755804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6"/>
          <p:cNvSpPr>
            <a:spLocks noGrp="1" noChangeArrowheads="1"/>
          </p:cNvSpPr>
          <p:nvPr>
            <p:ph type="ftr" sz="quarter" idx="10"/>
          </p:nvPr>
        </p:nvSpPr>
        <p:spPr>
          <a:xfrm>
            <a:off x="8858251" y="6634163"/>
            <a:ext cx="3352800" cy="476250"/>
          </a:xfrm>
          <a:prstGeom prst="rect">
            <a:avLst/>
          </a:prstGeom>
        </p:spPr>
        <p:txBody>
          <a:bodyPr/>
          <a:lstStyle>
            <a:lvl1pPr>
              <a:defRPr>
                <a:latin typeface="Arial" charset="0"/>
              </a:defRPr>
            </a:lvl1pPr>
          </a:lstStyle>
          <a:p>
            <a:pPr>
              <a:defRPr/>
            </a:pPr>
            <a:endParaRPr lang="en-US"/>
          </a:p>
        </p:txBody>
      </p:sp>
    </p:spTree>
    <p:extLst>
      <p:ext uri="{BB962C8B-B14F-4D97-AF65-F5344CB8AC3E}">
        <p14:creationId xmlns:p14="http://schemas.microsoft.com/office/powerpoint/2010/main" val="1898220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picture containing food&#10;&#10;Description automatically generated">
            <a:extLst>
              <a:ext uri="{FF2B5EF4-FFF2-40B4-BE49-F238E27FC236}">
                <a16:creationId xmlns:a16="http://schemas.microsoft.com/office/drawing/2014/main" id="{D4EA148A-27E4-4AAE-829B-130223801C2F}"/>
              </a:ext>
            </a:extLst>
          </p:cNvPr>
          <p:cNvPicPr>
            <a:picLocks noChangeAspect="1"/>
          </p:cNvPicPr>
          <p:nvPr userDrawn="1"/>
        </p:nvPicPr>
        <p:blipFill>
          <a:blip r:embed="rId2"/>
          <a:stretch>
            <a:fillRect/>
          </a:stretch>
        </p:blipFill>
        <p:spPr>
          <a:xfrm>
            <a:off x="0" y="0"/>
            <a:ext cx="12188825" cy="6856214"/>
          </a:xfrm>
          <a:prstGeom prst="rect">
            <a:avLst/>
          </a:prstGeom>
        </p:spPr>
      </p:pic>
      <p:sp>
        <p:nvSpPr>
          <p:cNvPr id="5" name="Text Placeholder 5">
            <a:extLst>
              <a:ext uri="{FF2B5EF4-FFF2-40B4-BE49-F238E27FC236}">
                <a16:creationId xmlns:a16="http://schemas.microsoft.com/office/drawing/2014/main" id="{6D247D41-5CB4-41AD-BD05-789EB95B5BA6}"/>
              </a:ext>
            </a:extLst>
          </p:cNvPr>
          <p:cNvSpPr>
            <a:spLocks noGrp="1"/>
          </p:cNvSpPr>
          <p:nvPr>
            <p:ph type="body" sz="quarter" idx="10" hasCustomPrompt="1"/>
          </p:nvPr>
        </p:nvSpPr>
        <p:spPr>
          <a:xfrm>
            <a:off x="469019" y="1294043"/>
            <a:ext cx="9080500" cy="1298238"/>
          </a:xfrm>
          <a:prstGeom prst="rect">
            <a:avLst/>
          </a:prstGeom>
        </p:spPr>
        <p:txBody>
          <a:bodyPr/>
          <a:lstStyle>
            <a:lvl1pPr marL="0" indent="0">
              <a:buNone/>
              <a:defRPr sz="4000" b="1">
                <a:solidFill>
                  <a:srgbClr val="002060"/>
                </a:solidFill>
              </a:defRPr>
            </a:lvl1pPr>
          </a:lstStyle>
          <a:p>
            <a:r>
              <a:rPr lang="en-US">
                <a:latin typeface="Arial" panose="020B0604020202020204" pitchFamily="34" charset="0"/>
                <a:cs typeface="Arial" panose="020B0604020202020204" pitchFamily="34" charset="0"/>
              </a:rPr>
              <a:t>Click to edit presentation divider</a:t>
            </a:r>
          </a:p>
        </p:txBody>
      </p:sp>
    </p:spTree>
    <p:extLst>
      <p:ext uri="{BB962C8B-B14F-4D97-AF65-F5344CB8AC3E}">
        <p14:creationId xmlns:p14="http://schemas.microsoft.com/office/powerpoint/2010/main" val="2347497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6F4F4"/>
          </a:solidFill>
          <a:ln/>
        </p:spPr>
      </p:sp>
      <p:sp>
        <p:nvSpPr>
          <p:cNvPr id="3" name="Shape 1"/>
          <p:cNvSpPr/>
          <p:nvPr/>
        </p:nvSpPr>
        <p:spPr>
          <a:xfrm>
            <a:off x="0" y="0"/>
            <a:ext cx="12192000" cy="6858000"/>
          </a:xfrm>
          <a:prstGeom prst="rect">
            <a:avLst/>
          </a:prstGeom>
          <a:solidFill>
            <a:srgbClr val="FFFFFF"/>
          </a:solid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740B95-D2FB-446A-8664-E16D86DC1946}"/>
              </a:ext>
            </a:extLst>
          </p:cNvPr>
          <p:cNvPicPr>
            <a:picLocks noChangeAspect="1"/>
          </p:cNvPicPr>
          <p:nvPr userDrawn="1"/>
        </p:nvPicPr>
        <p:blipFill>
          <a:blip r:embed="rId2"/>
          <a:srcRect t="154" b="154"/>
          <a:stretch/>
        </p:blipFill>
        <p:spPr>
          <a:xfrm>
            <a:off x="-1" y="0"/>
            <a:ext cx="12188826" cy="6858000"/>
          </a:xfrm>
          <a:prstGeom prst="rect">
            <a:avLst/>
          </a:prstGeom>
        </p:spPr>
      </p:pic>
      <p:sp>
        <p:nvSpPr>
          <p:cNvPr id="14" name="Text Placeholder 2">
            <a:extLst>
              <a:ext uri="{FF2B5EF4-FFF2-40B4-BE49-F238E27FC236}">
                <a16:creationId xmlns:a16="http://schemas.microsoft.com/office/drawing/2014/main" id="{1FF1D864-37EB-4BB6-899D-13CEC2F55A49}"/>
              </a:ext>
            </a:extLst>
          </p:cNvPr>
          <p:cNvSpPr>
            <a:spLocks noGrp="1"/>
          </p:cNvSpPr>
          <p:nvPr>
            <p:ph type="body" sz="quarter" idx="10" hasCustomPrompt="1"/>
          </p:nvPr>
        </p:nvSpPr>
        <p:spPr>
          <a:xfrm>
            <a:off x="1022350" y="883135"/>
            <a:ext cx="9613099" cy="3108325"/>
          </a:xfrm>
          <a:prstGeom prst="rect">
            <a:avLst/>
          </a:prstGeom>
        </p:spPr>
        <p:txBody>
          <a:bodyPr/>
          <a:lstStyle>
            <a:lvl1pPr marL="0" indent="0">
              <a:buNone/>
              <a:defRPr sz="5400" b="1">
                <a:solidFill>
                  <a:schemeClr val="bg1"/>
                </a:solidFill>
              </a:defRPr>
            </a:lvl1pPr>
            <a:lvl5pPr marL="1828800" indent="0">
              <a:buNone/>
              <a:defRPr/>
            </a:lvl5pPr>
          </a:lstStyle>
          <a:p>
            <a:r>
              <a:rPr lang="en-US"/>
              <a:t>This type of slide is for short, impactful statements. The colorful background adds nice visual pacing</a:t>
            </a:r>
          </a:p>
          <a:p>
            <a:pPr lvl="4"/>
            <a:endParaRPr lang="en-US"/>
          </a:p>
        </p:txBody>
      </p:sp>
      <p:sp>
        <p:nvSpPr>
          <p:cNvPr id="12" name="TextBox 11">
            <a:extLst>
              <a:ext uri="{FF2B5EF4-FFF2-40B4-BE49-F238E27FC236}">
                <a16:creationId xmlns:a16="http://schemas.microsoft.com/office/drawing/2014/main" id="{3A14F5D2-8A99-4BF2-93A0-DC74CB0AEE3C}"/>
              </a:ext>
            </a:extLst>
          </p:cNvPr>
          <p:cNvSpPr txBox="1"/>
          <p:nvPr userDrawn="1"/>
        </p:nvSpPr>
        <p:spPr>
          <a:xfrm>
            <a:off x="165068" y="6427031"/>
            <a:ext cx="373412" cy="246221"/>
          </a:xfrm>
          <a:prstGeom prst="rect">
            <a:avLst/>
          </a:prstGeom>
          <a:noFill/>
        </p:spPr>
        <p:txBody>
          <a:bodyPr wrap="square" lIns="121899" tIns="60949" rIns="121899" bIns="60949" rtlCol="0">
            <a:spAutoFit/>
          </a:bodyPr>
          <a:lstStyle/>
          <a:p>
            <a:pPr algn="l"/>
            <a:fld id="{1B15C5F3-E017-5447-A02F-B738BECB73AD}" type="slidenum">
              <a:rPr lang="en-US" sz="800" baseline="0" smtClean="0">
                <a:solidFill>
                  <a:schemeClr val="bg1"/>
                </a:solidFill>
                <a:latin typeface="Arial" panose="020B0604020202020204" pitchFamily="34" charset="0"/>
              </a:rPr>
              <a:t>‹#›</a:t>
            </a:fld>
            <a:endParaRPr lang="en-US" sz="800" baseline="0">
              <a:solidFill>
                <a:schemeClr val="bg1"/>
              </a:solidFill>
              <a:latin typeface="Arial" panose="020B0604020202020204" pitchFamily="34" charset="0"/>
            </a:endParaRPr>
          </a:p>
        </p:txBody>
      </p:sp>
      <p:sp>
        <p:nvSpPr>
          <p:cNvPr id="13" name="TextBox 12">
            <a:extLst>
              <a:ext uri="{FF2B5EF4-FFF2-40B4-BE49-F238E27FC236}">
                <a16:creationId xmlns:a16="http://schemas.microsoft.com/office/drawing/2014/main" id="{95272341-F36E-4440-AC9B-CA1D44EFF98E}"/>
              </a:ext>
            </a:extLst>
          </p:cNvPr>
          <p:cNvSpPr txBox="1"/>
          <p:nvPr userDrawn="1"/>
        </p:nvSpPr>
        <p:spPr>
          <a:xfrm>
            <a:off x="693388" y="6427031"/>
            <a:ext cx="1866932" cy="246221"/>
          </a:xfrm>
          <a:prstGeom prst="rect">
            <a:avLst/>
          </a:prstGeom>
          <a:noFill/>
        </p:spPr>
        <p:txBody>
          <a:bodyPr wrap="square" lIns="121899" tIns="60949" rIns="121899" bIns="60949" rtlCol="0">
            <a:spAutoFit/>
          </a:bodyPr>
          <a:lstStyle/>
          <a:p>
            <a:pPr algn="l"/>
            <a:r>
              <a:rPr lang="en-US" sz="800" baseline="0" dirty="0">
                <a:solidFill>
                  <a:schemeClr val="bg1"/>
                </a:solidFill>
                <a:latin typeface="Arial" panose="020B0604020202020204" pitchFamily="34" charset="0"/>
              </a:rPr>
              <a:t>© 2025 ISACA  All rights reserved</a:t>
            </a:r>
            <a:r>
              <a:rPr lang="en-US" sz="800" baseline="0" dirty="0">
                <a:solidFill>
                  <a:srgbClr val="626F7A"/>
                </a:solidFill>
                <a:latin typeface="Arial" panose="020B0604020202020204" pitchFamily="34" charset="0"/>
              </a:rPr>
              <a:t>.</a:t>
            </a:r>
          </a:p>
        </p:txBody>
      </p:sp>
    </p:spTree>
    <p:extLst>
      <p:ext uri="{BB962C8B-B14F-4D97-AF65-F5344CB8AC3E}">
        <p14:creationId xmlns:p14="http://schemas.microsoft.com/office/powerpoint/2010/main" val="59574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descr="A picture containing food&#10;&#10;Description automatically generated">
            <a:extLst>
              <a:ext uri="{FF2B5EF4-FFF2-40B4-BE49-F238E27FC236}">
                <a16:creationId xmlns:a16="http://schemas.microsoft.com/office/drawing/2014/main" id="{D4EA148A-27E4-4AAE-829B-130223801C2F}"/>
              </a:ext>
            </a:extLst>
          </p:cNvPr>
          <p:cNvPicPr>
            <a:picLocks noChangeAspect="1"/>
          </p:cNvPicPr>
          <p:nvPr userDrawn="1"/>
        </p:nvPicPr>
        <p:blipFill>
          <a:blip r:embed="rId2"/>
          <a:stretch>
            <a:fillRect/>
          </a:stretch>
        </p:blipFill>
        <p:spPr>
          <a:xfrm>
            <a:off x="0" y="0"/>
            <a:ext cx="12188825" cy="6856214"/>
          </a:xfrm>
          <a:prstGeom prst="rect">
            <a:avLst/>
          </a:prstGeom>
        </p:spPr>
      </p:pic>
      <p:sp>
        <p:nvSpPr>
          <p:cNvPr id="4" name="Text Placeholder 5">
            <a:extLst>
              <a:ext uri="{FF2B5EF4-FFF2-40B4-BE49-F238E27FC236}">
                <a16:creationId xmlns:a16="http://schemas.microsoft.com/office/drawing/2014/main" id="{0C420E18-60E1-460F-8190-DB45AEEF3C64}"/>
              </a:ext>
            </a:extLst>
          </p:cNvPr>
          <p:cNvSpPr>
            <a:spLocks noGrp="1"/>
          </p:cNvSpPr>
          <p:nvPr>
            <p:ph type="body" sz="quarter" idx="10" hasCustomPrompt="1"/>
          </p:nvPr>
        </p:nvSpPr>
        <p:spPr>
          <a:xfrm>
            <a:off x="469019" y="1294043"/>
            <a:ext cx="9080500" cy="1298238"/>
          </a:xfrm>
          <a:prstGeom prst="rect">
            <a:avLst/>
          </a:prstGeom>
        </p:spPr>
        <p:txBody>
          <a:bodyPr/>
          <a:lstStyle>
            <a:lvl1pPr marL="0" indent="0">
              <a:buNone/>
              <a:defRPr sz="4000" b="1">
                <a:solidFill>
                  <a:srgbClr val="002060"/>
                </a:solidFill>
              </a:defRPr>
            </a:lvl1pPr>
          </a:lstStyle>
          <a:p>
            <a:r>
              <a:rPr lang="en-US">
                <a:latin typeface="Arial" panose="020B0604020202020204" pitchFamily="34" charset="0"/>
                <a:cs typeface="Arial" panose="020B0604020202020204" pitchFamily="34" charset="0"/>
              </a:rPr>
              <a:t>Click to edit presentation title and maybe more text</a:t>
            </a:r>
          </a:p>
        </p:txBody>
      </p:sp>
      <p:sp>
        <p:nvSpPr>
          <p:cNvPr id="7" name="Text Placeholder 14">
            <a:extLst>
              <a:ext uri="{FF2B5EF4-FFF2-40B4-BE49-F238E27FC236}">
                <a16:creationId xmlns:a16="http://schemas.microsoft.com/office/drawing/2014/main" id="{A2212FF6-0C11-42AC-9191-1C98E9CFC6E7}"/>
              </a:ext>
            </a:extLst>
          </p:cNvPr>
          <p:cNvSpPr>
            <a:spLocks noGrp="1"/>
          </p:cNvSpPr>
          <p:nvPr>
            <p:ph type="body" sz="quarter" idx="12" hasCustomPrompt="1"/>
          </p:nvPr>
        </p:nvSpPr>
        <p:spPr>
          <a:xfrm>
            <a:off x="450850" y="2805253"/>
            <a:ext cx="6935788" cy="811213"/>
          </a:xfrm>
          <a:prstGeom prst="rect">
            <a:avLst/>
          </a:prstGeom>
        </p:spPr>
        <p:txBody>
          <a:bodyPr/>
          <a:lstStyle>
            <a:lvl1pPr marL="0" indent="0">
              <a:buNone/>
              <a:defRPr sz="2000" b="1">
                <a:solidFill>
                  <a:srgbClr val="002060"/>
                </a:solidFill>
              </a:defRPr>
            </a:lvl1pPr>
          </a:lstStyle>
          <a:p>
            <a:pPr lvl="0"/>
            <a:r>
              <a:rPr lang="en-US"/>
              <a:t>Subhead goes here</a:t>
            </a:r>
          </a:p>
        </p:txBody>
      </p:sp>
    </p:spTree>
    <p:extLst>
      <p:ext uri="{BB962C8B-B14F-4D97-AF65-F5344CB8AC3E}">
        <p14:creationId xmlns:p14="http://schemas.microsoft.com/office/powerpoint/2010/main" val="84304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7A815D8-E2C4-428D-AF82-E655053A1F99}"/>
              </a:ext>
            </a:extLst>
          </p:cNvPr>
          <p:cNvSpPr>
            <a:spLocks noGrp="1"/>
          </p:cNvSpPr>
          <p:nvPr>
            <p:ph sz="quarter" idx="10"/>
          </p:nvPr>
        </p:nvSpPr>
        <p:spPr>
          <a:xfrm>
            <a:off x="470267" y="497198"/>
            <a:ext cx="937465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B81331FB-4F60-4BD8-9B2F-6748A1A522BE}"/>
              </a:ext>
            </a:extLst>
          </p:cNvPr>
          <p:cNvSpPr>
            <a:spLocks noGrp="1"/>
          </p:cNvSpPr>
          <p:nvPr>
            <p:ph sz="quarter" idx="11" hasCustomPrompt="1"/>
          </p:nvPr>
        </p:nvSpPr>
        <p:spPr>
          <a:xfrm>
            <a:off x="470267" y="999556"/>
            <a:ext cx="9374660"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890600D5-CA9B-4261-BFD4-91525E437603}"/>
              </a:ext>
            </a:extLst>
          </p:cNvPr>
          <p:cNvSpPr>
            <a:spLocks noGrp="1"/>
          </p:cNvSpPr>
          <p:nvPr>
            <p:ph sz="quarter" idx="12"/>
          </p:nvPr>
        </p:nvSpPr>
        <p:spPr>
          <a:xfrm>
            <a:off x="480541" y="1887975"/>
            <a:ext cx="9374659" cy="406894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Tree>
    <p:extLst>
      <p:ext uri="{BB962C8B-B14F-4D97-AF65-F5344CB8AC3E}">
        <p14:creationId xmlns:p14="http://schemas.microsoft.com/office/powerpoint/2010/main" val="160868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7A27F0-690F-41A3-8F0C-53353B9F59AA}"/>
              </a:ext>
            </a:extLst>
          </p:cNvPr>
          <p:cNvSpPr txBox="1"/>
          <p:nvPr userDrawn="1"/>
        </p:nvSpPr>
        <p:spPr>
          <a:xfrm>
            <a:off x="165068" y="6427031"/>
            <a:ext cx="373412" cy="246221"/>
          </a:xfrm>
          <a:prstGeom prst="rect">
            <a:avLst/>
          </a:prstGeom>
          <a:noFill/>
        </p:spPr>
        <p:txBody>
          <a:bodyPr wrap="square" lIns="121899" tIns="60949" rIns="121899" bIns="60949" rtlCol="0">
            <a:spAutoFit/>
          </a:bodyPr>
          <a:lstStyle/>
          <a:p>
            <a:pPr algn="l"/>
            <a:fld id="{1B15C5F3-E017-5447-A02F-B738BECB73AD}" type="slidenum">
              <a:rPr lang="en-US" sz="800" baseline="0" smtClean="0">
                <a:solidFill>
                  <a:srgbClr val="626F7A"/>
                </a:solidFill>
                <a:latin typeface="Arial" panose="020B0604020202020204" pitchFamily="34" charset="0"/>
              </a:rPr>
              <a:t>‹#›</a:t>
            </a:fld>
            <a:endParaRPr lang="en-US" sz="800" baseline="0">
              <a:solidFill>
                <a:srgbClr val="626F7A"/>
              </a:solidFill>
              <a:latin typeface="Arial" panose="020B0604020202020204" pitchFamily="34" charset="0"/>
            </a:endParaRPr>
          </a:p>
        </p:txBody>
      </p:sp>
      <p:sp>
        <p:nvSpPr>
          <p:cNvPr id="16" name="Content Placeholder 2">
            <a:extLst>
              <a:ext uri="{FF2B5EF4-FFF2-40B4-BE49-F238E27FC236}">
                <a16:creationId xmlns:a16="http://schemas.microsoft.com/office/drawing/2014/main" id="{8819E580-24CE-4A1B-AD3A-32A09FCE31C8}"/>
              </a:ext>
            </a:extLst>
          </p:cNvPr>
          <p:cNvSpPr>
            <a:spLocks noGrp="1"/>
          </p:cNvSpPr>
          <p:nvPr>
            <p:ph sz="quarter" idx="10"/>
          </p:nvPr>
        </p:nvSpPr>
        <p:spPr>
          <a:xfrm>
            <a:off x="470267" y="497198"/>
            <a:ext cx="937465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0078AB82-42BD-402B-9DDF-47EB56086E18}"/>
              </a:ext>
            </a:extLst>
          </p:cNvPr>
          <p:cNvSpPr>
            <a:spLocks noGrp="1"/>
          </p:cNvSpPr>
          <p:nvPr>
            <p:ph sz="quarter" idx="11" hasCustomPrompt="1"/>
          </p:nvPr>
        </p:nvSpPr>
        <p:spPr>
          <a:xfrm>
            <a:off x="470267" y="999556"/>
            <a:ext cx="9374660"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C5B248CA-7503-4F7A-943E-597630EA6901}"/>
              </a:ext>
            </a:extLst>
          </p:cNvPr>
          <p:cNvSpPr>
            <a:spLocks noGrp="1"/>
          </p:cNvSpPr>
          <p:nvPr>
            <p:ph sz="quarter" idx="12"/>
          </p:nvPr>
        </p:nvSpPr>
        <p:spPr>
          <a:xfrm>
            <a:off x="480541" y="1887975"/>
            <a:ext cx="9374659" cy="406894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spTree>
    <p:extLst>
      <p:ext uri="{BB962C8B-B14F-4D97-AF65-F5344CB8AC3E}">
        <p14:creationId xmlns:p14="http://schemas.microsoft.com/office/powerpoint/2010/main" val="156355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1AD8407F-132B-4C53-99F1-B860F874E9A2}"/>
              </a:ext>
            </a:extLst>
          </p:cNvPr>
          <p:cNvSpPr>
            <a:spLocks noGrp="1"/>
          </p:cNvSpPr>
          <p:nvPr>
            <p:ph sz="quarter" idx="10"/>
          </p:nvPr>
        </p:nvSpPr>
        <p:spPr>
          <a:xfrm>
            <a:off x="470267" y="497198"/>
            <a:ext cx="937465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2E62E7E4-42E8-46BC-9031-A1F18529CC19}"/>
              </a:ext>
            </a:extLst>
          </p:cNvPr>
          <p:cNvSpPr>
            <a:spLocks noGrp="1"/>
          </p:cNvSpPr>
          <p:nvPr>
            <p:ph sz="quarter" idx="11" hasCustomPrompt="1"/>
          </p:nvPr>
        </p:nvSpPr>
        <p:spPr>
          <a:xfrm>
            <a:off x="470267" y="999556"/>
            <a:ext cx="9374660"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933C82AC-1204-472F-8237-C09AF2A5053E}"/>
              </a:ext>
            </a:extLst>
          </p:cNvPr>
          <p:cNvSpPr>
            <a:spLocks noGrp="1"/>
          </p:cNvSpPr>
          <p:nvPr>
            <p:ph sz="quarter" idx="12"/>
          </p:nvPr>
        </p:nvSpPr>
        <p:spPr>
          <a:xfrm>
            <a:off x="480541" y="1887975"/>
            <a:ext cx="9374659" cy="406894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109" name="Picture 108" descr="Background pattern&#10;&#10;Description automatically generated">
            <a:extLst>
              <a:ext uri="{FF2B5EF4-FFF2-40B4-BE49-F238E27FC236}">
                <a16:creationId xmlns:a16="http://schemas.microsoft.com/office/drawing/2014/main" id="{3F78BB9D-6AB7-49C1-8935-3978A24D17A5}"/>
              </a:ext>
            </a:extLst>
          </p:cNvPr>
          <p:cNvPicPr>
            <a:picLocks noChangeAspect="1"/>
          </p:cNvPicPr>
          <p:nvPr userDrawn="1"/>
        </p:nvPicPr>
        <p:blipFill rotWithShape="1">
          <a:blip r:embed="rId2">
            <a:alphaModFix amt="20000"/>
          </a:blip>
          <a:srcRect t="11973"/>
          <a:stretch/>
        </p:blipFill>
        <p:spPr>
          <a:xfrm>
            <a:off x="10183555" y="-1"/>
            <a:ext cx="1800335" cy="6036907"/>
          </a:xfrm>
          <a:prstGeom prst="rect">
            <a:avLst/>
          </a:prstGeom>
        </p:spPr>
      </p:pic>
    </p:spTree>
    <p:extLst>
      <p:ext uri="{BB962C8B-B14F-4D97-AF65-F5344CB8AC3E}">
        <p14:creationId xmlns:p14="http://schemas.microsoft.com/office/powerpoint/2010/main" val="178790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1AD8407F-132B-4C53-99F1-B860F874E9A2}"/>
              </a:ext>
            </a:extLst>
          </p:cNvPr>
          <p:cNvSpPr>
            <a:spLocks noGrp="1"/>
          </p:cNvSpPr>
          <p:nvPr>
            <p:ph sz="quarter" idx="10"/>
          </p:nvPr>
        </p:nvSpPr>
        <p:spPr>
          <a:xfrm>
            <a:off x="470267" y="497198"/>
            <a:ext cx="9374659" cy="496888"/>
          </a:xfrm>
          <a:prstGeom prst="rect">
            <a:avLst/>
          </a:prstGeom>
        </p:spPr>
        <p:txBody>
          <a:bodyPr/>
          <a:lstStyle>
            <a:lvl1pPr marL="0" indent="0">
              <a:buNone/>
              <a:defRPr b="1">
                <a:solidFill>
                  <a:srgbClr val="002060"/>
                </a:solidFill>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2E62E7E4-42E8-46BC-9031-A1F18529CC19}"/>
              </a:ext>
            </a:extLst>
          </p:cNvPr>
          <p:cNvSpPr>
            <a:spLocks noGrp="1"/>
          </p:cNvSpPr>
          <p:nvPr>
            <p:ph sz="quarter" idx="11" hasCustomPrompt="1"/>
          </p:nvPr>
        </p:nvSpPr>
        <p:spPr>
          <a:xfrm>
            <a:off x="470267" y="999556"/>
            <a:ext cx="9374660" cy="496888"/>
          </a:xfrm>
          <a:prstGeom prst="rect">
            <a:avLst/>
          </a:prstGeom>
        </p:spPr>
        <p:txBody>
          <a:bodyPr/>
          <a:lstStyle>
            <a:lvl1pPr marL="0" indent="0">
              <a:buNone/>
              <a:defRPr sz="1800" b="0">
                <a:solidFill>
                  <a:schemeClr val="bg2">
                    <a:lumMod val="50000"/>
                  </a:schemeClr>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933C82AC-1204-472F-8237-C09AF2A5053E}"/>
              </a:ext>
            </a:extLst>
          </p:cNvPr>
          <p:cNvSpPr>
            <a:spLocks noGrp="1"/>
          </p:cNvSpPr>
          <p:nvPr>
            <p:ph sz="quarter" idx="12"/>
          </p:nvPr>
        </p:nvSpPr>
        <p:spPr>
          <a:xfrm>
            <a:off x="480541" y="1887975"/>
            <a:ext cx="9374659" cy="4068942"/>
          </a:xfrm>
          <a:prstGeom prst="rect">
            <a:avLst/>
          </a:prstGeom>
        </p:spPr>
        <p:txBody>
          <a:bodyPr/>
          <a:lstStyle>
            <a:lvl1pPr marL="0" indent="0">
              <a:buNone/>
              <a:defRPr sz="2200" b="0">
                <a:solidFill>
                  <a:schemeClr val="bg2">
                    <a:lumMod val="50000"/>
                  </a:schemeClr>
                </a:solidFill>
              </a:defRPr>
            </a:lvl1pPr>
            <a:lvl2pPr marL="457200" indent="0">
              <a:buNone/>
              <a:defRPr sz="1800">
                <a:solidFill>
                  <a:schemeClr val="bg2">
                    <a:lumMod val="50000"/>
                  </a:schemeClr>
                </a:solidFill>
              </a:defRPr>
            </a:lvl2pPr>
            <a:lvl3pPr marL="914400" indent="0">
              <a:buNone/>
              <a:defRPr sz="1400">
                <a:solidFill>
                  <a:schemeClr val="bg2">
                    <a:lumMod val="50000"/>
                  </a:schemeClr>
                </a:solidFill>
              </a:defRPr>
            </a:lvl3pPr>
            <a:lvl4pPr>
              <a:defRPr sz="1400">
                <a:solidFill>
                  <a:schemeClr val="bg2">
                    <a:lumMod val="50000"/>
                  </a:schemeClr>
                </a:solidFill>
              </a:defRPr>
            </a:lvl4pPr>
            <a:lvl5pPr>
              <a:defRPr sz="1400">
                <a:solidFill>
                  <a:schemeClr val="bg2">
                    <a:lumMod val="50000"/>
                  </a:schemeClr>
                </a:solidFill>
              </a:defRPr>
            </a:lvl5pPr>
          </a:lstStyle>
          <a:p>
            <a:r>
              <a:rPr lang="en-US"/>
              <a:t>Click to edit Master text styles</a:t>
            </a:r>
          </a:p>
          <a:p>
            <a:pPr lvl="1"/>
            <a:r>
              <a:rPr lang="en-US"/>
              <a:t>Second level</a:t>
            </a:r>
          </a:p>
          <a:p>
            <a:pPr lvl="2"/>
            <a:r>
              <a:rPr lang="en-US"/>
              <a:t>Third level</a:t>
            </a:r>
          </a:p>
          <a:p>
            <a:pPr lvl="3"/>
            <a:r>
              <a:rPr lang="en-US"/>
              <a:t>Fourth level</a:t>
            </a:r>
          </a:p>
          <a:p>
            <a:pPr lvl="3"/>
            <a:r>
              <a:rPr lang="en-US"/>
              <a:t>Fifth level</a:t>
            </a:r>
          </a:p>
        </p:txBody>
      </p:sp>
      <p:pic>
        <p:nvPicPr>
          <p:cNvPr id="11" name="Picture 10" descr="Background pattern&#10;&#10;Description automatically generated">
            <a:extLst>
              <a:ext uri="{FF2B5EF4-FFF2-40B4-BE49-F238E27FC236}">
                <a16:creationId xmlns:a16="http://schemas.microsoft.com/office/drawing/2014/main" id="{85072531-2B20-45F5-8F21-93B74BBAECD8}"/>
              </a:ext>
            </a:extLst>
          </p:cNvPr>
          <p:cNvPicPr>
            <a:picLocks noChangeAspect="1"/>
          </p:cNvPicPr>
          <p:nvPr userDrawn="1"/>
        </p:nvPicPr>
        <p:blipFill rotWithShape="1">
          <a:blip r:embed="rId2">
            <a:alphaModFix amt="85000"/>
          </a:blip>
          <a:srcRect t="11837"/>
          <a:stretch/>
        </p:blipFill>
        <p:spPr>
          <a:xfrm>
            <a:off x="10172338" y="0"/>
            <a:ext cx="1800335" cy="6046236"/>
          </a:xfrm>
          <a:prstGeom prst="rect">
            <a:avLst/>
          </a:prstGeom>
        </p:spPr>
      </p:pic>
    </p:spTree>
    <p:extLst>
      <p:ext uri="{BB962C8B-B14F-4D97-AF65-F5344CB8AC3E}">
        <p14:creationId xmlns:p14="http://schemas.microsoft.com/office/powerpoint/2010/main" val="25883430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3.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B297E0-3E5E-9B46-A2D0-3D515F7FEFFB}"/>
              </a:ext>
            </a:extLst>
          </p:cNvPr>
          <p:cNvSpPr txBox="1"/>
          <p:nvPr userDrawn="1"/>
        </p:nvSpPr>
        <p:spPr>
          <a:xfrm>
            <a:off x="165068" y="6427031"/>
            <a:ext cx="373412" cy="246221"/>
          </a:xfrm>
          <a:prstGeom prst="rect">
            <a:avLst/>
          </a:prstGeom>
          <a:noFill/>
        </p:spPr>
        <p:txBody>
          <a:bodyPr wrap="square" lIns="121899" tIns="60949" rIns="121899" bIns="60949" rtlCol="0">
            <a:spAutoFit/>
          </a:bodyPr>
          <a:lstStyle/>
          <a:p>
            <a:pPr algn="l"/>
            <a:fld id="{1B15C5F3-E017-5447-A02F-B738BECB73AD}" type="slidenum">
              <a:rPr lang="en-US" sz="800" baseline="0" smtClean="0">
                <a:solidFill>
                  <a:srgbClr val="626F7A"/>
                </a:solidFill>
                <a:latin typeface="Arial" panose="020B0604020202020204" pitchFamily="34" charset="0"/>
              </a:rPr>
              <a:t>‹#›</a:t>
            </a:fld>
            <a:endParaRPr lang="en-US" sz="800" baseline="0">
              <a:solidFill>
                <a:srgbClr val="626F7A"/>
              </a:solidFill>
              <a:latin typeface="Arial" panose="020B0604020202020204" pitchFamily="34" charset="0"/>
            </a:endParaRPr>
          </a:p>
        </p:txBody>
      </p:sp>
      <p:sp>
        <p:nvSpPr>
          <p:cNvPr id="8" name="TextBox 7">
            <a:extLst>
              <a:ext uri="{FF2B5EF4-FFF2-40B4-BE49-F238E27FC236}">
                <a16:creationId xmlns:a16="http://schemas.microsoft.com/office/drawing/2014/main" id="{2A178139-1A1F-EE49-9A37-75AA3340D07D}"/>
              </a:ext>
            </a:extLst>
          </p:cNvPr>
          <p:cNvSpPr txBox="1"/>
          <p:nvPr userDrawn="1"/>
        </p:nvSpPr>
        <p:spPr>
          <a:xfrm>
            <a:off x="693388" y="6427031"/>
            <a:ext cx="1866932" cy="246221"/>
          </a:xfrm>
          <a:prstGeom prst="rect">
            <a:avLst/>
          </a:prstGeom>
          <a:noFill/>
        </p:spPr>
        <p:txBody>
          <a:bodyPr wrap="square" lIns="121899" tIns="60949" rIns="121899" bIns="60949" rtlCol="0">
            <a:spAutoFit/>
          </a:bodyPr>
          <a:lstStyle/>
          <a:p>
            <a:pPr algn="l"/>
            <a:r>
              <a:rPr lang="en-US" sz="800" baseline="0">
                <a:solidFill>
                  <a:srgbClr val="626F7A"/>
                </a:solidFill>
                <a:latin typeface="Arial" panose="020B0604020202020204" pitchFamily="34" charset="0"/>
              </a:rPr>
              <a:t>© 2025 ISACA  All rights reserved.</a:t>
            </a:r>
          </a:p>
        </p:txBody>
      </p:sp>
      <p:pic>
        <p:nvPicPr>
          <p:cNvPr id="4" name="Picture 3" descr="A black background with blue letters&#10;&#10;AI-generated content may be incorrect.">
            <a:extLst>
              <a:ext uri="{FF2B5EF4-FFF2-40B4-BE49-F238E27FC236}">
                <a16:creationId xmlns:a16="http://schemas.microsoft.com/office/drawing/2014/main" id="{F976AD20-7CBD-F026-D9B9-8F2634CCE2EF}"/>
              </a:ext>
            </a:extLst>
          </p:cNvPr>
          <p:cNvPicPr>
            <a:picLocks noChangeAspect="1"/>
          </p:cNvPicPr>
          <p:nvPr userDrawn="1"/>
        </p:nvPicPr>
        <p:blipFill>
          <a:blip r:embed="rId38"/>
          <a:stretch>
            <a:fillRect/>
          </a:stretch>
        </p:blipFill>
        <p:spPr>
          <a:xfrm>
            <a:off x="9600301" y="6086167"/>
            <a:ext cx="2426631" cy="681727"/>
          </a:xfrm>
          <a:prstGeom prst="rect">
            <a:avLst/>
          </a:prstGeom>
        </p:spPr>
      </p:pic>
    </p:spTree>
    <p:extLst>
      <p:ext uri="{BB962C8B-B14F-4D97-AF65-F5344CB8AC3E}">
        <p14:creationId xmlns:p14="http://schemas.microsoft.com/office/powerpoint/2010/main" val="9698975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49" r:id="rId4"/>
    <p:sldLayoutId id="2147483698" r:id="rId5"/>
    <p:sldLayoutId id="2147483666" r:id="rId6"/>
    <p:sldLayoutId id="2147483699" r:id="rId7"/>
    <p:sldLayoutId id="2147484414" r:id="rId8"/>
    <p:sldLayoutId id="2147483707" r:id="rId9"/>
    <p:sldLayoutId id="2147483702" r:id="rId10"/>
    <p:sldLayoutId id="2147484415" r:id="rId11"/>
    <p:sldLayoutId id="2147483709" r:id="rId12"/>
    <p:sldLayoutId id="2147484417" r:id="rId13"/>
    <p:sldLayoutId id="2147483706" r:id="rId14"/>
    <p:sldLayoutId id="2147484416" r:id="rId15"/>
    <p:sldLayoutId id="2147483703" r:id="rId16"/>
    <p:sldLayoutId id="2147484418" r:id="rId17"/>
    <p:sldLayoutId id="2147483704" r:id="rId18"/>
    <p:sldLayoutId id="2147483742" r:id="rId19"/>
    <p:sldLayoutId id="2147483667" r:id="rId20"/>
    <p:sldLayoutId id="2147483854" r:id="rId21"/>
    <p:sldLayoutId id="2147483668" r:id="rId22"/>
    <p:sldLayoutId id="2147483670" r:id="rId23"/>
    <p:sldLayoutId id="2147483674" r:id="rId24"/>
    <p:sldLayoutId id="2147483671" r:id="rId25"/>
    <p:sldLayoutId id="2147483675" r:id="rId26"/>
    <p:sldLayoutId id="2147483701" r:id="rId27"/>
    <p:sldLayoutId id="2147483708" r:id="rId28"/>
    <p:sldLayoutId id="2147483705" r:id="rId29"/>
    <p:sldLayoutId id="2147483687" r:id="rId30"/>
    <p:sldLayoutId id="2147483696" r:id="rId31"/>
    <p:sldLayoutId id="2147483697" r:id="rId32"/>
    <p:sldLayoutId id="2147483855" r:id="rId33"/>
    <p:sldLayoutId id="2147483856" r:id="rId34"/>
    <p:sldLayoutId id="2147484220" r:id="rId35"/>
    <p:sldLayoutId id="2147484221"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B297E0-3E5E-9B46-A2D0-3D515F7FEFFB}"/>
              </a:ext>
            </a:extLst>
          </p:cNvPr>
          <p:cNvSpPr txBox="1"/>
          <p:nvPr userDrawn="1"/>
        </p:nvSpPr>
        <p:spPr>
          <a:xfrm>
            <a:off x="165068" y="6427031"/>
            <a:ext cx="373412" cy="246221"/>
          </a:xfrm>
          <a:prstGeom prst="rect">
            <a:avLst/>
          </a:prstGeom>
          <a:noFill/>
        </p:spPr>
        <p:txBody>
          <a:bodyPr wrap="square" lIns="121899" tIns="60949" rIns="121899" bIns="60949" rtlCol="0">
            <a:spAutoFit/>
          </a:bodyPr>
          <a:lstStyle/>
          <a:p>
            <a:pPr algn="l"/>
            <a:fld id="{1B15C5F3-E017-5447-A02F-B738BECB73AD}" type="slidenum">
              <a:rPr lang="en-US" sz="800" baseline="0" smtClean="0">
                <a:solidFill>
                  <a:srgbClr val="626F7A"/>
                </a:solidFill>
                <a:latin typeface="Arial" panose="020B0604020202020204" pitchFamily="34" charset="0"/>
              </a:rPr>
              <a:t>‹#›</a:t>
            </a:fld>
            <a:endParaRPr lang="en-US" sz="800" baseline="0">
              <a:solidFill>
                <a:srgbClr val="626F7A"/>
              </a:solidFill>
              <a:latin typeface="Arial" panose="020B0604020202020204" pitchFamily="34" charset="0"/>
            </a:endParaRPr>
          </a:p>
        </p:txBody>
      </p:sp>
      <p:sp>
        <p:nvSpPr>
          <p:cNvPr id="8" name="TextBox 7">
            <a:extLst>
              <a:ext uri="{FF2B5EF4-FFF2-40B4-BE49-F238E27FC236}">
                <a16:creationId xmlns:a16="http://schemas.microsoft.com/office/drawing/2014/main" id="{2A178139-1A1F-EE49-9A37-75AA3340D07D}"/>
              </a:ext>
            </a:extLst>
          </p:cNvPr>
          <p:cNvSpPr txBox="1"/>
          <p:nvPr userDrawn="1"/>
        </p:nvSpPr>
        <p:spPr>
          <a:xfrm>
            <a:off x="693388" y="6427031"/>
            <a:ext cx="1866932" cy="246221"/>
          </a:xfrm>
          <a:prstGeom prst="rect">
            <a:avLst/>
          </a:prstGeom>
          <a:noFill/>
        </p:spPr>
        <p:txBody>
          <a:bodyPr wrap="square" lIns="121899" tIns="60949" rIns="121899" bIns="60949" rtlCol="0">
            <a:spAutoFit/>
          </a:bodyPr>
          <a:lstStyle/>
          <a:p>
            <a:pPr algn="l"/>
            <a:r>
              <a:rPr lang="en-US" sz="800" baseline="0">
                <a:solidFill>
                  <a:srgbClr val="626F7A"/>
                </a:solidFill>
                <a:latin typeface="Arial" panose="020B0604020202020204" pitchFamily="34" charset="0"/>
              </a:rPr>
              <a:t>© 2024 ISACA  All rights reserved.</a:t>
            </a:r>
          </a:p>
        </p:txBody>
      </p:sp>
      <p:pic>
        <p:nvPicPr>
          <p:cNvPr id="3" name="Picture 2" descr="A blue and white text on a black background&#10;&#10;Description automatically generated">
            <a:extLst>
              <a:ext uri="{FF2B5EF4-FFF2-40B4-BE49-F238E27FC236}">
                <a16:creationId xmlns:a16="http://schemas.microsoft.com/office/drawing/2014/main" id="{812048EE-5F17-E7BC-2E0A-651DD277E28B}"/>
              </a:ext>
            </a:extLst>
          </p:cNvPr>
          <p:cNvPicPr>
            <a:picLocks noChangeAspect="1"/>
          </p:cNvPicPr>
          <p:nvPr userDrawn="1"/>
        </p:nvPicPr>
        <p:blipFill>
          <a:blip r:embed="rId3"/>
          <a:stretch>
            <a:fillRect/>
          </a:stretch>
        </p:blipFill>
        <p:spPr>
          <a:xfrm>
            <a:off x="9893190" y="5931727"/>
            <a:ext cx="2298810" cy="926273"/>
          </a:xfrm>
          <a:prstGeom prst="rect">
            <a:avLst/>
          </a:prstGeom>
        </p:spPr>
      </p:pic>
    </p:spTree>
    <p:extLst>
      <p:ext uri="{BB962C8B-B14F-4D97-AF65-F5344CB8AC3E}">
        <p14:creationId xmlns:p14="http://schemas.microsoft.com/office/powerpoint/2010/main" val="969897562"/>
      </p:ext>
    </p:extLst>
  </p:cSld>
  <p:clrMap bg1="lt1" tx1="dk1" bg2="lt2" tx2="dk2" accent1="accent1" accent2="accent2" accent3="accent3" accent4="accent4" accent5="accent5" accent6="accent6" hlink="hlink" folHlink="folHlink"/>
  <p:sldLayoutIdLst>
    <p:sldLayoutId id="21474838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hyperlink" Target="https://nam10.safelinks.protection.outlook.com/?url=https%3A%2F%2Fwww.isacachannelpartners.com%2Fchannelmarketing%2Fsamlcmmisp.ashx&amp;data=05%7C02%7Cichernov%40isaca.org%7Cec07077d83d24c66192808dd687e1da3%7C5454b19596ed4cc083a101b9255a3aee%7C1%7C0%7C638781613177757709%7CUnknown%7CTWFpbGZsb3d8eyJFbXB0eU1hcGkiOnRydWUsIlYiOiIwLjAuMDAwMCIsIlAiOiJXaW4zMiIsIkFOIjoiTWFpbCIsIldUIjoyfQ%3D%3D%7C0%7C%7C%7C&amp;sdata=rgKRxZxDnlAjn3bnowgXmfOYfCagJACyjR5lJizV%2BWw%3D&amp;reserved=0"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lmarshall@isaca.org" TargetMode="External"/><Relationship Id="rId2" Type="http://schemas.openxmlformats.org/officeDocument/2006/relationships/hyperlink" Target="mailto:kpalastro@isaca.org" TargetMode="Externa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C6D73-0DFE-90C4-B6DC-F5E7C6370E58}"/>
              </a:ext>
            </a:extLst>
          </p:cNvPr>
          <p:cNvSpPr>
            <a:spLocks noGrp="1"/>
          </p:cNvSpPr>
          <p:nvPr>
            <p:ph type="body" sz="quarter" idx="10"/>
          </p:nvPr>
        </p:nvSpPr>
        <p:spPr/>
        <p:txBody>
          <a:bodyPr lIns="91440" tIns="45720" rIns="91440" bIns="45720" anchor="t"/>
          <a:lstStyle/>
          <a:p>
            <a:r>
              <a:rPr lang="en-US" dirty="0">
                <a:cs typeface="Arial"/>
              </a:rPr>
              <a:t>CMMI Marketing Talks</a:t>
            </a:r>
            <a:endParaRPr lang="en-US" dirty="0"/>
          </a:p>
        </p:txBody>
      </p:sp>
      <p:sp>
        <p:nvSpPr>
          <p:cNvPr id="3" name="Text Placeholder 2">
            <a:extLst>
              <a:ext uri="{FF2B5EF4-FFF2-40B4-BE49-F238E27FC236}">
                <a16:creationId xmlns:a16="http://schemas.microsoft.com/office/drawing/2014/main" id="{A0E7B6C5-4E85-757E-9964-77E25352968A}"/>
              </a:ext>
            </a:extLst>
          </p:cNvPr>
          <p:cNvSpPr>
            <a:spLocks noGrp="1"/>
          </p:cNvSpPr>
          <p:nvPr>
            <p:ph type="body" sz="quarter" idx="11"/>
          </p:nvPr>
        </p:nvSpPr>
        <p:spPr/>
        <p:txBody>
          <a:bodyPr lIns="91440" tIns="45720" rIns="91440" bIns="45720" anchor="t"/>
          <a:lstStyle/>
          <a:p>
            <a:r>
              <a:rPr lang="en-US" dirty="0">
                <a:cs typeface="Arial"/>
              </a:rPr>
              <a:t>June 2025</a:t>
            </a:r>
            <a:endParaRPr lang="en-US" dirty="0"/>
          </a:p>
        </p:txBody>
      </p:sp>
      <p:sp>
        <p:nvSpPr>
          <p:cNvPr id="4" name="Text Placeholder 3">
            <a:extLst>
              <a:ext uri="{FF2B5EF4-FFF2-40B4-BE49-F238E27FC236}">
                <a16:creationId xmlns:a16="http://schemas.microsoft.com/office/drawing/2014/main" id="{994ECE1F-2FAA-F243-9545-E14C17181A7E}"/>
              </a:ext>
            </a:extLst>
          </p:cNvPr>
          <p:cNvSpPr>
            <a:spLocks noGrp="1"/>
          </p:cNvSpPr>
          <p:nvPr>
            <p:ph type="body" sz="quarter" idx="12"/>
          </p:nvPr>
        </p:nvSpPr>
        <p:spPr/>
        <p:txBody>
          <a:bodyPr lIns="91440" tIns="45720" rIns="91440" bIns="45720" anchor="t"/>
          <a:lstStyle/>
          <a:p>
            <a:r>
              <a:rPr lang="en-US" dirty="0">
                <a:cs typeface="Arial"/>
              </a:rPr>
              <a:t>Quarterly Meeting</a:t>
            </a:r>
            <a:endParaRPr lang="en-US" dirty="0"/>
          </a:p>
        </p:txBody>
      </p:sp>
    </p:spTree>
    <p:extLst>
      <p:ext uri="{BB962C8B-B14F-4D97-AF65-F5344CB8AC3E}">
        <p14:creationId xmlns:p14="http://schemas.microsoft.com/office/powerpoint/2010/main" val="140671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Shape 1"/>
          <p:cNvSpPr/>
          <p:nvPr/>
        </p:nvSpPr>
        <p:spPr>
          <a:xfrm>
            <a:off x="661492" y="1579959"/>
            <a:ext cx="382687" cy="382687"/>
          </a:xfrm>
          <a:prstGeom prst="roundRect">
            <a:avLst>
              <a:gd name="adj" fmla="val 18671"/>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000"/>
          </a:p>
        </p:txBody>
      </p:sp>
      <p:pic>
        <p:nvPicPr>
          <p:cNvPr id="4" name="Image 0" descr="preencoded.png"/>
          <p:cNvPicPr>
            <a:picLocks noChangeAspect="1"/>
          </p:cNvPicPr>
          <p:nvPr/>
        </p:nvPicPr>
        <p:blipFill>
          <a:blip r:embed="rId3"/>
          <a:stretch>
            <a:fillRect/>
          </a:stretch>
        </p:blipFill>
        <p:spPr>
          <a:xfrm>
            <a:off x="725239" y="1611809"/>
            <a:ext cx="255092" cy="318889"/>
          </a:xfrm>
          <a:prstGeom prst="rect">
            <a:avLst/>
          </a:prstGeom>
        </p:spPr>
      </p:pic>
      <p:sp>
        <p:nvSpPr>
          <p:cNvPr id="5" name="Text 2"/>
          <p:cNvSpPr/>
          <p:nvPr/>
        </p:nvSpPr>
        <p:spPr>
          <a:xfrm>
            <a:off x="1214239" y="1638399"/>
            <a:ext cx="2126457" cy="265708"/>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83"/>
              </a:lnSpc>
              <a:buNone/>
            </a:pPr>
            <a:r>
              <a:rPr lang="en-US" sz="2333" b="1" dirty="0">
                <a:solidFill>
                  <a:srgbClr val="272525"/>
                </a:solidFill>
                <a:latin typeface="Inter Bold" pitchFamily="34" charset="0"/>
                <a:ea typeface="Inter Bold" pitchFamily="34" charset="-122"/>
                <a:cs typeface="Inter Bold" pitchFamily="34" charset="-120"/>
              </a:rPr>
              <a:t>Security Messaging</a:t>
            </a:r>
            <a:endParaRPr lang="en-US" sz="2333" dirty="0"/>
          </a:p>
        </p:txBody>
      </p:sp>
      <p:sp>
        <p:nvSpPr>
          <p:cNvPr id="6" name="Text 3"/>
          <p:cNvSpPr/>
          <p:nvPr/>
        </p:nvSpPr>
        <p:spPr>
          <a:xfrm>
            <a:off x="1214239" y="2006105"/>
            <a:ext cx="4775398"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"Is your Information Security Management System truly mature and effective? CMMI provides the evidence-based proof that stakeholders demand."</a:t>
            </a:r>
            <a:endParaRPr lang="en-US" sz="1667" dirty="0"/>
          </a:p>
        </p:txBody>
      </p:sp>
      <p:sp>
        <p:nvSpPr>
          <p:cNvPr id="7" name="Shape 4"/>
          <p:cNvSpPr/>
          <p:nvPr/>
        </p:nvSpPr>
        <p:spPr>
          <a:xfrm>
            <a:off x="6202263" y="1579959"/>
            <a:ext cx="382687" cy="382687"/>
          </a:xfrm>
          <a:prstGeom prst="roundRect">
            <a:avLst>
              <a:gd name="adj" fmla="val 18671"/>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000"/>
          </a:p>
        </p:txBody>
      </p:sp>
      <p:pic>
        <p:nvPicPr>
          <p:cNvPr id="8" name="Image 1" descr="preencoded.png"/>
          <p:cNvPicPr>
            <a:picLocks noChangeAspect="1"/>
          </p:cNvPicPr>
          <p:nvPr/>
        </p:nvPicPr>
        <p:blipFill>
          <a:blip r:embed="rId4"/>
          <a:stretch>
            <a:fillRect/>
          </a:stretch>
        </p:blipFill>
        <p:spPr>
          <a:xfrm>
            <a:off x="6266012" y="1611809"/>
            <a:ext cx="255092" cy="318889"/>
          </a:xfrm>
          <a:prstGeom prst="rect">
            <a:avLst/>
          </a:prstGeom>
        </p:spPr>
      </p:pic>
      <p:sp>
        <p:nvSpPr>
          <p:cNvPr id="9" name="Text 5"/>
          <p:cNvSpPr/>
          <p:nvPr/>
        </p:nvSpPr>
        <p:spPr>
          <a:xfrm>
            <a:off x="6755011" y="1638399"/>
            <a:ext cx="2126457" cy="265708"/>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83"/>
              </a:lnSpc>
              <a:buNone/>
            </a:pPr>
            <a:r>
              <a:rPr lang="en-US" sz="2333" b="1" dirty="0">
                <a:solidFill>
                  <a:srgbClr val="272525"/>
                </a:solidFill>
                <a:latin typeface="Inter Bold" pitchFamily="34" charset="0"/>
                <a:ea typeface="Inter Bold" pitchFamily="34" charset="-122"/>
                <a:cs typeface="Inter Bold" pitchFamily="34" charset="-120"/>
              </a:rPr>
              <a:t>Data Messaging</a:t>
            </a:r>
            <a:endParaRPr lang="en-US" sz="2333" dirty="0"/>
          </a:p>
        </p:txBody>
      </p:sp>
      <p:sp>
        <p:nvSpPr>
          <p:cNvPr id="10" name="Text 6"/>
          <p:cNvSpPr/>
          <p:nvPr/>
        </p:nvSpPr>
        <p:spPr>
          <a:xfrm>
            <a:off x="6755011" y="2006105"/>
            <a:ext cx="4775498"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"Are your data practices consistently delivering measurable business value? CMMI for Data ensures your information assets are properly governed and leveraged."</a:t>
            </a:r>
            <a:endParaRPr lang="en-US" sz="1667" dirty="0"/>
          </a:p>
        </p:txBody>
      </p:sp>
      <p:sp>
        <p:nvSpPr>
          <p:cNvPr id="11" name="Shape 7"/>
          <p:cNvSpPr/>
          <p:nvPr/>
        </p:nvSpPr>
        <p:spPr>
          <a:xfrm>
            <a:off x="661492" y="3163094"/>
            <a:ext cx="382687" cy="382687"/>
          </a:xfrm>
          <a:prstGeom prst="roundRect">
            <a:avLst>
              <a:gd name="adj" fmla="val 18671"/>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000"/>
          </a:p>
        </p:txBody>
      </p:sp>
      <p:pic>
        <p:nvPicPr>
          <p:cNvPr id="12" name="Image 2" descr="preencoded.png"/>
          <p:cNvPicPr>
            <a:picLocks noChangeAspect="1"/>
          </p:cNvPicPr>
          <p:nvPr/>
        </p:nvPicPr>
        <p:blipFill>
          <a:blip r:embed="rId5"/>
          <a:stretch>
            <a:fillRect/>
          </a:stretch>
        </p:blipFill>
        <p:spPr>
          <a:xfrm>
            <a:off x="725239" y="3194944"/>
            <a:ext cx="255092" cy="318889"/>
          </a:xfrm>
          <a:prstGeom prst="rect">
            <a:avLst/>
          </a:prstGeom>
        </p:spPr>
      </p:pic>
      <p:sp>
        <p:nvSpPr>
          <p:cNvPr id="13" name="Text 8"/>
          <p:cNvSpPr/>
          <p:nvPr/>
        </p:nvSpPr>
        <p:spPr>
          <a:xfrm>
            <a:off x="1214239" y="3221534"/>
            <a:ext cx="2126457" cy="265708"/>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83"/>
              </a:lnSpc>
              <a:buNone/>
            </a:pPr>
            <a:r>
              <a:rPr lang="en-US" sz="2333" b="1" dirty="0">
                <a:solidFill>
                  <a:srgbClr val="272525"/>
                </a:solidFill>
                <a:latin typeface="Inter Bold" pitchFamily="34" charset="0"/>
                <a:ea typeface="Inter Bold" pitchFamily="34" charset="-122"/>
                <a:cs typeface="Inter Bold" pitchFamily="34" charset="-120"/>
              </a:rPr>
              <a:t>People Messaging</a:t>
            </a:r>
            <a:endParaRPr lang="en-US" sz="2333" dirty="0"/>
          </a:p>
        </p:txBody>
      </p:sp>
      <p:sp>
        <p:nvSpPr>
          <p:cNvPr id="14" name="Text 9"/>
          <p:cNvSpPr/>
          <p:nvPr/>
        </p:nvSpPr>
        <p:spPr>
          <a:xfrm>
            <a:off x="1214239" y="3589239"/>
            <a:ext cx="4775398"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"Are your workforce strategies demonstrably mature and empowering excellence? CMMI for People quantifies your human capital capabilities."</a:t>
            </a:r>
            <a:endParaRPr lang="en-US" sz="1667" dirty="0"/>
          </a:p>
        </p:txBody>
      </p:sp>
      <p:sp>
        <p:nvSpPr>
          <p:cNvPr id="15" name="Shape 10"/>
          <p:cNvSpPr/>
          <p:nvPr/>
        </p:nvSpPr>
        <p:spPr>
          <a:xfrm>
            <a:off x="6202263" y="3163094"/>
            <a:ext cx="382687" cy="382687"/>
          </a:xfrm>
          <a:prstGeom prst="roundRect">
            <a:avLst>
              <a:gd name="adj" fmla="val 18671"/>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000"/>
          </a:p>
        </p:txBody>
      </p:sp>
      <p:pic>
        <p:nvPicPr>
          <p:cNvPr id="16" name="Image 3" descr="preencoded.png"/>
          <p:cNvPicPr>
            <a:picLocks noChangeAspect="1"/>
          </p:cNvPicPr>
          <p:nvPr/>
        </p:nvPicPr>
        <p:blipFill>
          <a:blip r:embed="rId6"/>
          <a:stretch>
            <a:fillRect/>
          </a:stretch>
        </p:blipFill>
        <p:spPr>
          <a:xfrm>
            <a:off x="6266012" y="3194944"/>
            <a:ext cx="255092" cy="318889"/>
          </a:xfrm>
          <a:prstGeom prst="rect">
            <a:avLst/>
          </a:prstGeom>
        </p:spPr>
      </p:pic>
      <p:sp>
        <p:nvSpPr>
          <p:cNvPr id="17" name="Text 11"/>
          <p:cNvSpPr/>
          <p:nvPr/>
        </p:nvSpPr>
        <p:spPr>
          <a:xfrm>
            <a:off x="6755011" y="3221534"/>
            <a:ext cx="2126457" cy="265708"/>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83"/>
              </a:lnSpc>
              <a:buNone/>
            </a:pPr>
            <a:r>
              <a:rPr lang="en-US" sz="2333" b="1" dirty="0">
                <a:solidFill>
                  <a:srgbClr val="272525"/>
                </a:solidFill>
                <a:latin typeface="Inter Bold" pitchFamily="34" charset="0"/>
                <a:ea typeface="Inter Bold" pitchFamily="34" charset="-122"/>
                <a:cs typeface="Inter Bold" pitchFamily="34" charset="-120"/>
              </a:rPr>
              <a:t>AI Messaging</a:t>
            </a:r>
            <a:endParaRPr lang="en-US" sz="2333" dirty="0"/>
          </a:p>
        </p:txBody>
      </p:sp>
      <p:sp>
        <p:nvSpPr>
          <p:cNvPr id="18" name="Text 12"/>
          <p:cNvSpPr/>
          <p:nvPr/>
        </p:nvSpPr>
        <p:spPr>
          <a:xfrm>
            <a:off x="6755011" y="3589239"/>
            <a:ext cx="4775498"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"Is your AI adoption strategic and mature, or ad-hoc? CMMI for AI builds the pathway to reliable, integrated AI that delivers consistent value."</a:t>
            </a:r>
            <a:endParaRPr lang="en-US" sz="1667" dirty="0"/>
          </a:p>
        </p:txBody>
      </p:sp>
      <p:sp>
        <p:nvSpPr>
          <p:cNvPr id="19" name="Text 13"/>
          <p:cNvSpPr/>
          <p:nvPr/>
        </p:nvSpPr>
        <p:spPr>
          <a:xfrm>
            <a:off x="661492" y="4916519"/>
            <a:ext cx="10869018"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Successful CMMI practitioners must shift their communication from technical certification language to business value messaging. This requires connecting CMMI solutions directly to executive-level concerns like risk management, operational efficiency, innovation capacity, and competitive advantage.</a:t>
            </a:r>
            <a:endParaRPr lang="en-US" sz="1667" dirty="0"/>
          </a:p>
        </p:txBody>
      </p:sp>
      <p:sp>
        <p:nvSpPr>
          <p:cNvPr id="20" name="Text 14"/>
          <p:cNvSpPr/>
          <p:nvPr/>
        </p:nvSpPr>
        <p:spPr>
          <a:xfrm>
            <a:off x="661492" y="5924581"/>
            <a:ext cx="10869018" cy="54451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When engaging with potential clients, focus on capability building and performance optimization rather than compliance requirements. Frame CMMI as an investment in organizational excellence that delivers measurable returns across multiple business dimensions.</a:t>
            </a:r>
            <a:endParaRPr lang="en-US" sz="1667" dirty="0"/>
          </a:p>
        </p:txBody>
      </p:sp>
      <p:sp>
        <p:nvSpPr>
          <p:cNvPr id="23" name="Text 0">
            <a:extLst>
              <a:ext uri="{FF2B5EF4-FFF2-40B4-BE49-F238E27FC236}">
                <a16:creationId xmlns:a16="http://schemas.microsoft.com/office/drawing/2014/main" id="{400F8E0F-6976-D9A5-7218-B8935E3A8FCC}"/>
              </a:ext>
            </a:extLst>
          </p:cNvPr>
          <p:cNvSpPr/>
          <p:nvPr/>
        </p:nvSpPr>
        <p:spPr>
          <a:xfrm>
            <a:off x="725239" y="0"/>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t>Shifting the Narrative: Value-Based Messaging</a:t>
            </a:r>
          </a:p>
        </p:txBody>
      </p:sp>
    </p:spTree>
    <p:extLst>
      <p:ext uri="{BB962C8B-B14F-4D97-AF65-F5344CB8AC3E}">
        <p14:creationId xmlns:p14="http://schemas.microsoft.com/office/powerpoint/2010/main" val="318756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22300" y="739973"/>
            <a:ext cx="10408146" cy="50016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3917"/>
              </a:lnSpc>
              <a:buNone/>
            </a:pPr>
            <a:endParaRPr lang="en-US" sz="3125" dirty="0"/>
          </a:p>
        </p:txBody>
      </p:sp>
      <p:pic>
        <p:nvPicPr>
          <p:cNvPr id="3" name="Image 0" descr="preencoded.png"/>
          <p:cNvPicPr>
            <a:picLocks noChangeAspect="1"/>
          </p:cNvPicPr>
          <p:nvPr/>
        </p:nvPicPr>
        <p:blipFill>
          <a:blip r:embed="rId3"/>
          <a:stretch>
            <a:fillRect/>
          </a:stretch>
        </p:blipFill>
        <p:spPr>
          <a:xfrm>
            <a:off x="622300" y="1560215"/>
            <a:ext cx="400050" cy="400050"/>
          </a:xfrm>
          <a:prstGeom prst="rect">
            <a:avLst/>
          </a:prstGeom>
        </p:spPr>
      </p:pic>
      <p:sp>
        <p:nvSpPr>
          <p:cNvPr id="4" name="Text 1"/>
          <p:cNvSpPr/>
          <p:nvPr/>
        </p:nvSpPr>
        <p:spPr>
          <a:xfrm>
            <a:off x="622300" y="2160290"/>
            <a:ext cx="2000548" cy="2500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958"/>
              </a:lnSpc>
              <a:buNone/>
            </a:pPr>
            <a:r>
              <a:rPr lang="en-US" sz="2000" b="1" dirty="0">
                <a:solidFill>
                  <a:srgbClr val="272525"/>
                </a:solidFill>
                <a:latin typeface="Inter Bold" pitchFamily="34" charset="0"/>
                <a:ea typeface="Inter Bold" pitchFamily="34" charset="-122"/>
                <a:cs typeface="Inter Bold" pitchFamily="34" charset="-120"/>
              </a:rPr>
              <a:t>Holistic Excellence</a:t>
            </a:r>
            <a:endParaRPr lang="en-US" sz="2000" dirty="0"/>
          </a:p>
        </p:txBody>
      </p:sp>
      <p:sp>
        <p:nvSpPr>
          <p:cNvPr id="5" name="Text 2"/>
          <p:cNvSpPr/>
          <p:nvPr/>
        </p:nvSpPr>
        <p:spPr>
          <a:xfrm>
            <a:off x="622300" y="2506266"/>
            <a:ext cx="2586832" cy="102393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250" dirty="0">
                <a:solidFill>
                  <a:srgbClr val="272525"/>
                </a:solidFill>
                <a:latin typeface="Inter" pitchFamily="34" charset="0"/>
                <a:ea typeface="Inter" pitchFamily="34" charset="-122"/>
                <a:cs typeface="Inter" pitchFamily="34" charset="-120"/>
              </a:rPr>
              <a:t>Position CMMI V3 as an integrated framework addressing interconnected organizational capabilities</a:t>
            </a:r>
            <a:endParaRPr lang="en-US" sz="1250" dirty="0"/>
          </a:p>
        </p:txBody>
      </p:sp>
      <p:pic>
        <p:nvPicPr>
          <p:cNvPr id="6" name="Image 1" descr="preencoded.png"/>
          <p:cNvPicPr>
            <a:picLocks noChangeAspect="1"/>
          </p:cNvPicPr>
          <p:nvPr/>
        </p:nvPicPr>
        <p:blipFill>
          <a:blip r:embed="rId4"/>
          <a:stretch>
            <a:fillRect/>
          </a:stretch>
        </p:blipFill>
        <p:spPr>
          <a:xfrm>
            <a:off x="3409156" y="1560215"/>
            <a:ext cx="400050" cy="400050"/>
          </a:xfrm>
          <a:prstGeom prst="rect">
            <a:avLst/>
          </a:prstGeom>
        </p:spPr>
      </p:pic>
      <p:sp>
        <p:nvSpPr>
          <p:cNvPr id="7" name="Text 3"/>
          <p:cNvSpPr/>
          <p:nvPr/>
        </p:nvSpPr>
        <p:spPr>
          <a:xfrm>
            <a:off x="3409156" y="2160290"/>
            <a:ext cx="2120007" cy="2500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958"/>
              </a:lnSpc>
              <a:buNone/>
            </a:pPr>
            <a:r>
              <a:rPr lang="en-US" sz="2000" b="1" dirty="0">
                <a:solidFill>
                  <a:srgbClr val="272525"/>
                </a:solidFill>
                <a:latin typeface="Inter Bold" pitchFamily="34" charset="0"/>
                <a:ea typeface="Inter Bold" pitchFamily="34" charset="-122"/>
                <a:cs typeface="Inter Bold" pitchFamily="34" charset="-120"/>
              </a:rPr>
              <a:t>Strategic Entry Points</a:t>
            </a:r>
            <a:endParaRPr lang="en-US" sz="2000" dirty="0"/>
          </a:p>
        </p:txBody>
      </p:sp>
      <p:sp>
        <p:nvSpPr>
          <p:cNvPr id="8" name="Text 4"/>
          <p:cNvSpPr/>
          <p:nvPr/>
        </p:nvSpPr>
        <p:spPr>
          <a:xfrm>
            <a:off x="3409156" y="2506266"/>
            <a:ext cx="2586832" cy="76795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250" dirty="0">
                <a:solidFill>
                  <a:srgbClr val="272525"/>
                </a:solidFill>
                <a:latin typeface="Inter" pitchFamily="34" charset="0"/>
                <a:ea typeface="Inter" pitchFamily="34" charset="-122"/>
                <a:cs typeface="Inter" pitchFamily="34" charset="-120"/>
              </a:rPr>
              <a:t>Use new domains like AI and Security as compelling gateways for client engagement</a:t>
            </a:r>
            <a:endParaRPr lang="en-US" sz="1250" dirty="0"/>
          </a:p>
        </p:txBody>
      </p:sp>
      <p:pic>
        <p:nvPicPr>
          <p:cNvPr id="9" name="Image 2" descr="preencoded.png"/>
          <p:cNvPicPr>
            <a:picLocks noChangeAspect="1"/>
          </p:cNvPicPr>
          <p:nvPr/>
        </p:nvPicPr>
        <p:blipFill>
          <a:blip r:embed="rId5"/>
          <a:stretch>
            <a:fillRect/>
          </a:stretch>
        </p:blipFill>
        <p:spPr>
          <a:xfrm>
            <a:off x="6196013" y="1560215"/>
            <a:ext cx="400050" cy="400050"/>
          </a:xfrm>
          <a:prstGeom prst="rect">
            <a:avLst/>
          </a:prstGeom>
        </p:spPr>
      </p:pic>
      <p:sp>
        <p:nvSpPr>
          <p:cNvPr id="10" name="Text 5"/>
          <p:cNvSpPr/>
          <p:nvPr/>
        </p:nvSpPr>
        <p:spPr>
          <a:xfrm>
            <a:off x="6196013" y="2160290"/>
            <a:ext cx="2180729" cy="2500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958"/>
              </a:lnSpc>
              <a:buNone/>
            </a:pPr>
            <a:r>
              <a:rPr lang="en-US" sz="2000" b="1" dirty="0">
                <a:solidFill>
                  <a:srgbClr val="272525"/>
                </a:solidFill>
                <a:latin typeface="Inter Bold" pitchFamily="34" charset="0"/>
                <a:ea typeface="Inter Bold" pitchFamily="34" charset="-122"/>
                <a:cs typeface="Inter Bold" pitchFamily="34" charset="-120"/>
              </a:rPr>
              <a:t>Compelling Narratives</a:t>
            </a:r>
            <a:endParaRPr lang="en-US" sz="2000" dirty="0"/>
          </a:p>
        </p:txBody>
      </p:sp>
      <p:sp>
        <p:nvSpPr>
          <p:cNvPr id="11" name="Text 6"/>
          <p:cNvSpPr/>
          <p:nvPr/>
        </p:nvSpPr>
        <p:spPr>
          <a:xfrm>
            <a:off x="6196012" y="2506266"/>
            <a:ext cx="2586832" cy="76795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250" dirty="0">
                <a:solidFill>
                  <a:srgbClr val="272525"/>
                </a:solidFill>
                <a:latin typeface="Inter" pitchFamily="34" charset="0"/>
                <a:ea typeface="Inter" pitchFamily="34" charset="-122"/>
                <a:cs typeface="Inter" pitchFamily="34" charset="-120"/>
              </a:rPr>
              <a:t>Develop case studies and success stories focused on business outcomes and ROI</a:t>
            </a:r>
            <a:endParaRPr lang="en-US" sz="1250" dirty="0"/>
          </a:p>
        </p:txBody>
      </p:sp>
      <p:pic>
        <p:nvPicPr>
          <p:cNvPr id="12" name="Image 3" descr="preencoded.png"/>
          <p:cNvPicPr>
            <a:picLocks noChangeAspect="1"/>
          </p:cNvPicPr>
          <p:nvPr/>
        </p:nvPicPr>
        <p:blipFill>
          <a:blip r:embed="rId6"/>
          <a:stretch>
            <a:fillRect/>
          </a:stretch>
        </p:blipFill>
        <p:spPr>
          <a:xfrm>
            <a:off x="8982869" y="1560215"/>
            <a:ext cx="400050" cy="400050"/>
          </a:xfrm>
          <a:prstGeom prst="rect">
            <a:avLst/>
          </a:prstGeom>
        </p:spPr>
      </p:pic>
      <p:sp>
        <p:nvSpPr>
          <p:cNvPr id="13" name="Text 7"/>
          <p:cNvSpPr/>
          <p:nvPr/>
        </p:nvSpPr>
        <p:spPr>
          <a:xfrm>
            <a:off x="8982869" y="2160290"/>
            <a:ext cx="2079030" cy="2500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958"/>
              </a:lnSpc>
              <a:buNone/>
            </a:pPr>
            <a:r>
              <a:rPr lang="en-US" sz="2000" b="1" dirty="0">
                <a:solidFill>
                  <a:srgbClr val="272525"/>
                </a:solidFill>
                <a:latin typeface="Inter Bold" pitchFamily="34" charset="0"/>
                <a:ea typeface="Inter Bold" pitchFamily="34" charset="-122"/>
                <a:cs typeface="Inter Bold" pitchFamily="34" charset="-120"/>
              </a:rPr>
              <a:t>Strategic Partnership</a:t>
            </a:r>
            <a:endParaRPr lang="en-US" sz="2000" dirty="0"/>
          </a:p>
        </p:txBody>
      </p:sp>
      <p:sp>
        <p:nvSpPr>
          <p:cNvPr id="14" name="Text 8"/>
          <p:cNvSpPr/>
          <p:nvPr/>
        </p:nvSpPr>
        <p:spPr>
          <a:xfrm>
            <a:off x="8982869" y="2506266"/>
            <a:ext cx="2586832" cy="76795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250" dirty="0">
                <a:solidFill>
                  <a:srgbClr val="272525"/>
                </a:solidFill>
                <a:latin typeface="Inter" pitchFamily="34" charset="0"/>
                <a:ea typeface="Inter" pitchFamily="34" charset="-122"/>
                <a:cs typeface="Inter" pitchFamily="34" charset="-120"/>
              </a:rPr>
              <a:t>Position your services as ongoing collaboration for continuous improvement</a:t>
            </a:r>
            <a:endParaRPr lang="en-US" sz="1250" dirty="0"/>
          </a:p>
        </p:txBody>
      </p:sp>
      <p:sp>
        <p:nvSpPr>
          <p:cNvPr id="15" name="Text 9"/>
          <p:cNvSpPr/>
          <p:nvPr/>
        </p:nvSpPr>
        <p:spPr>
          <a:xfrm>
            <a:off x="622300" y="3947025"/>
            <a:ext cx="10947400" cy="76795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250" dirty="0">
                <a:solidFill>
                  <a:srgbClr val="272525"/>
                </a:solidFill>
                <a:latin typeface="Inter" pitchFamily="34" charset="0"/>
                <a:ea typeface="Inter" pitchFamily="34" charset="-122"/>
                <a:cs typeface="Inter" pitchFamily="34" charset="-120"/>
              </a:rPr>
              <a:t>To transform CMMI from a compliance requirement to a sought-after solution, practitioners must build and communicate value that attracts demand. This "Build Value, Attract Demand" model positions CMMI V3 as an irresistible framework for organizations serious about developing mature, measurable capabilities.</a:t>
            </a:r>
            <a:endParaRPr lang="en-US" sz="1250" dirty="0"/>
          </a:p>
        </p:txBody>
      </p:sp>
      <p:sp>
        <p:nvSpPr>
          <p:cNvPr id="16" name="Text 10"/>
          <p:cNvSpPr/>
          <p:nvPr/>
        </p:nvSpPr>
        <p:spPr>
          <a:xfrm>
            <a:off x="622300" y="4894961"/>
            <a:ext cx="10947400" cy="76795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250" dirty="0">
                <a:solidFill>
                  <a:srgbClr val="272525"/>
                </a:solidFill>
                <a:latin typeface="Inter" pitchFamily="34" charset="0"/>
                <a:ea typeface="Inter" pitchFamily="34" charset="-122"/>
                <a:cs typeface="Inter" pitchFamily="34" charset="-120"/>
              </a:rPr>
              <a:t>Showcase CMMI V3 as a comprehensive system that addresses interrelated organizational needs rather than isolated domains. Leverage emerging areas like AI and Security as compelling entry points that address immediate executive concerns, then expand engagement to demonstrate the value of integrated capability improvement.</a:t>
            </a:r>
            <a:endParaRPr lang="en-US" sz="1250" dirty="0"/>
          </a:p>
        </p:txBody>
      </p:sp>
      <p:sp>
        <p:nvSpPr>
          <p:cNvPr id="17" name="Text 11"/>
          <p:cNvSpPr/>
          <p:nvPr/>
        </p:nvSpPr>
        <p:spPr>
          <a:xfrm>
            <a:off x="622300" y="5842897"/>
            <a:ext cx="10947400" cy="5119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250" dirty="0">
                <a:solidFill>
                  <a:srgbClr val="272525"/>
                </a:solidFill>
                <a:latin typeface="Inter" pitchFamily="34" charset="0"/>
                <a:ea typeface="Inter" pitchFamily="34" charset="-122"/>
                <a:cs typeface="Inter" pitchFamily="34" charset="-120"/>
              </a:rPr>
              <a:t>Develop narratives that connect CMMI implementation to tangible business outcomes, positioning your services as a strategic partnership for continuous improvement and future-readiness.</a:t>
            </a:r>
            <a:endParaRPr lang="en-US" sz="1250" dirty="0"/>
          </a:p>
        </p:txBody>
      </p:sp>
      <p:sp>
        <p:nvSpPr>
          <p:cNvPr id="18" name="Text 0">
            <a:extLst>
              <a:ext uri="{FF2B5EF4-FFF2-40B4-BE49-F238E27FC236}">
                <a16:creationId xmlns:a16="http://schemas.microsoft.com/office/drawing/2014/main" id="{E96E7A71-D17C-1129-648E-C224B811D2BD}"/>
              </a:ext>
            </a:extLst>
          </p:cNvPr>
          <p:cNvSpPr/>
          <p:nvPr/>
        </p:nvSpPr>
        <p:spPr>
          <a:xfrm>
            <a:off x="661492" y="1"/>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solidFill>
                  <a:srgbClr val="000000"/>
                </a:solidFill>
                <a:latin typeface="Inter Bold" pitchFamily="34" charset="0"/>
                <a:ea typeface="Inter Bold" pitchFamily="34" charset="-122"/>
                <a:cs typeface="Inter Bold" pitchFamily="34" charset="-120"/>
              </a:rPr>
              <a:t>Making CMMI Irresistible: The Value Attraction Model</a:t>
            </a:r>
          </a:p>
          <a:p>
            <a:pPr marL="0" indent="0" algn="l">
              <a:lnSpc>
                <a:spcPct val="150000"/>
              </a:lnSpc>
              <a:buNone/>
            </a:pPr>
            <a:endParaRPr lang="en-US" sz="4000" b="1" dirty="0">
              <a:solidFill>
                <a:srgbClr val="000000"/>
              </a:solidFill>
              <a:latin typeface="Inter Bold" pitchFamily="34" charset="0"/>
              <a:ea typeface="Inter Bold" pitchFamily="34" charset="-122"/>
              <a:cs typeface="Inter Bold" pitchFamily="34" charset="-120"/>
            </a:endParaRPr>
          </a:p>
          <a:p>
            <a:pPr marL="0" indent="0" algn="l">
              <a:lnSpc>
                <a:spcPct val="150000"/>
              </a:lnSpc>
              <a:buNone/>
            </a:pPr>
            <a:endParaRPr lang="en-US" sz="4000" dirty="0"/>
          </a:p>
        </p:txBody>
      </p:sp>
    </p:spTree>
    <p:extLst>
      <p:ext uri="{BB962C8B-B14F-4D97-AF65-F5344CB8AC3E}">
        <p14:creationId xmlns:p14="http://schemas.microsoft.com/office/powerpoint/2010/main" val="104006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61492" y="1"/>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solidFill>
                  <a:srgbClr val="000000"/>
                </a:solidFill>
                <a:latin typeface="Inter Bold" pitchFamily="34" charset="0"/>
                <a:ea typeface="Inter Bold" pitchFamily="34" charset="-122"/>
                <a:cs typeface="Inter Bold" pitchFamily="34" charset="-120"/>
              </a:rPr>
              <a:t>Taking Action: Your Path Forward</a:t>
            </a:r>
            <a:endParaRPr lang="en-US" sz="4000" dirty="0"/>
          </a:p>
        </p:txBody>
      </p:sp>
      <p:sp>
        <p:nvSpPr>
          <p:cNvPr id="3" name="Shape 1"/>
          <p:cNvSpPr/>
          <p:nvPr/>
        </p:nvSpPr>
        <p:spPr>
          <a:xfrm>
            <a:off x="661492" y="1541959"/>
            <a:ext cx="5384899" cy="132258"/>
          </a:xfrm>
          <a:prstGeom prst="roundRect">
            <a:avLst>
              <a:gd name="adj" fmla="val 42018"/>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sp>
        <p:nvSpPr>
          <p:cNvPr id="4" name="Text 2"/>
          <p:cNvSpPr/>
          <p:nvPr/>
        </p:nvSpPr>
        <p:spPr>
          <a:xfrm>
            <a:off x="793750" y="1806476"/>
            <a:ext cx="2552998" cy="206673"/>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25"/>
              </a:lnSpc>
              <a:buNone/>
            </a:pPr>
            <a:r>
              <a:rPr lang="en-US" sz="1667" b="1" dirty="0">
                <a:solidFill>
                  <a:srgbClr val="272525"/>
                </a:solidFill>
                <a:latin typeface="Inter Bold" pitchFamily="34" charset="0"/>
                <a:ea typeface="Inter Bold" pitchFamily="34" charset="-122"/>
                <a:cs typeface="Inter Bold" pitchFamily="34" charset="-120"/>
              </a:rPr>
              <a:t>Reframe Your Value Proposition</a:t>
            </a:r>
            <a:endParaRPr lang="en-US" sz="1667" dirty="0"/>
          </a:p>
        </p:txBody>
      </p:sp>
      <p:sp>
        <p:nvSpPr>
          <p:cNvPr id="5" name="Text 3"/>
          <p:cNvSpPr/>
          <p:nvPr/>
        </p:nvSpPr>
        <p:spPr>
          <a:xfrm>
            <a:off x="793750" y="2092524"/>
            <a:ext cx="5120382" cy="63519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67"/>
              </a:lnSpc>
              <a:buNone/>
            </a:pPr>
            <a:r>
              <a:rPr lang="en-US" sz="1250" dirty="0">
                <a:solidFill>
                  <a:srgbClr val="272525"/>
                </a:solidFill>
                <a:latin typeface="Inter" pitchFamily="34" charset="0"/>
                <a:ea typeface="Inter" pitchFamily="34" charset="-122"/>
                <a:cs typeface="Inter" pitchFamily="34" charset="-120"/>
              </a:rPr>
              <a:t>Revise marketing materials and client communications to emphasize strategic value over compliance requirements. Focus on business outcomes specific to each CMMI domain.</a:t>
            </a:r>
            <a:endParaRPr lang="en-US" sz="1250" dirty="0"/>
          </a:p>
        </p:txBody>
      </p:sp>
      <p:sp>
        <p:nvSpPr>
          <p:cNvPr id="6" name="Shape 4"/>
          <p:cNvSpPr/>
          <p:nvPr/>
        </p:nvSpPr>
        <p:spPr>
          <a:xfrm>
            <a:off x="6145610" y="1343521"/>
            <a:ext cx="5384899" cy="132258"/>
          </a:xfrm>
          <a:prstGeom prst="roundRect">
            <a:avLst>
              <a:gd name="adj" fmla="val 42018"/>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sp>
        <p:nvSpPr>
          <p:cNvPr id="7" name="Text 5"/>
          <p:cNvSpPr/>
          <p:nvPr/>
        </p:nvSpPr>
        <p:spPr>
          <a:xfrm>
            <a:off x="6277869" y="1608039"/>
            <a:ext cx="2119313" cy="206673"/>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25"/>
              </a:lnSpc>
              <a:buNone/>
            </a:pPr>
            <a:r>
              <a:rPr lang="en-US" sz="1667" b="1" dirty="0">
                <a:solidFill>
                  <a:srgbClr val="272525"/>
                </a:solidFill>
                <a:latin typeface="Inter Bold" pitchFamily="34" charset="0"/>
                <a:ea typeface="Inter Bold" pitchFamily="34" charset="-122"/>
                <a:cs typeface="Inter Bold" pitchFamily="34" charset="-120"/>
              </a:rPr>
              <a:t>Develop Domain Expertise</a:t>
            </a:r>
            <a:endParaRPr lang="en-US" sz="1667" dirty="0"/>
          </a:p>
        </p:txBody>
      </p:sp>
      <p:sp>
        <p:nvSpPr>
          <p:cNvPr id="8" name="Text 6"/>
          <p:cNvSpPr/>
          <p:nvPr/>
        </p:nvSpPr>
        <p:spPr>
          <a:xfrm>
            <a:off x="6277868" y="1894086"/>
            <a:ext cx="5120382" cy="63519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67"/>
              </a:lnSpc>
              <a:buNone/>
            </a:pPr>
            <a:r>
              <a:rPr lang="en-US" sz="1250" dirty="0">
                <a:solidFill>
                  <a:srgbClr val="272525"/>
                </a:solidFill>
                <a:latin typeface="Inter" pitchFamily="34" charset="0"/>
                <a:ea typeface="Inter" pitchFamily="34" charset="-122"/>
                <a:cs typeface="Inter" pitchFamily="34" charset="-120"/>
              </a:rPr>
              <a:t>Deepen your knowledge in emerging areas like AI, Security, and Data to position yourself as a trusted advisor. Create specialized service offerings that address high-priority business challenges.</a:t>
            </a:r>
            <a:endParaRPr lang="en-US" sz="1250" dirty="0"/>
          </a:p>
        </p:txBody>
      </p:sp>
      <p:sp>
        <p:nvSpPr>
          <p:cNvPr id="9" name="Shape 7"/>
          <p:cNvSpPr/>
          <p:nvPr/>
        </p:nvSpPr>
        <p:spPr>
          <a:xfrm>
            <a:off x="661492" y="3157637"/>
            <a:ext cx="5384899" cy="132258"/>
          </a:xfrm>
          <a:prstGeom prst="roundRect">
            <a:avLst>
              <a:gd name="adj" fmla="val 42018"/>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sp>
        <p:nvSpPr>
          <p:cNvPr id="10" name="Text 8"/>
          <p:cNvSpPr/>
          <p:nvPr/>
        </p:nvSpPr>
        <p:spPr>
          <a:xfrm>
            <a:off x="793750" y="3422154"/>
            <a:ext cx="2017713" cy="206673"/>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25"/>
              </a:lnSpc>
              <a:buNone/>
            </a:pPr>
            <a:r>
              <a:rPr lang="en-US" sz="1667" b="1" dirty="0">
                <a:solidFill>
                  <a:srgbClr val="272525"/>
                </a:solidFill>
                <a:latin typeface="Inter Bold" pitchFamily="34" charset="0"/>
                <a:ea typeface="Inter Bold" pitchFamily="34" charset="-122"/>
                <a:cs typeface="Inter Bold" pitchFamily="34" charset="-120"/>
              </a:rPr>
              <a:t>Build Success Narratives</a:t>
            </a:r>
            <a:endParaRPr lang="en-US" sz="1667" dirty="0"/>
          </a:p>
        </p:txBody>
      </p:sp>
      <p:sp>
        <p:nvSpPr>
          <p:cNvPr id="11" name="Text 9"/>
          <p:cNvSpPr/>
          <p:nvPr/>
        </p:nvSpPr>
        <p:spPr>
          <a:xfrm>
            <a:off x="793750" y="3708202"/>
            <a:ext cx="5120382" cy="63519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67"/>
              </a:lnSpc>
              <a:buNone/>
            </a:pPr>
            <a:r>
              <a:rPr lang="en-US" sz="1250" dirty="0">
                <a:solidFill>
                  <a:srgbClr val="272525"/>
                </a:solidFill>
                <a:latin typeface="Inter" pitchFamily="34" charset="0"/>
                <a:ea typeface="Inter" pitchFamily="34" charset="-122"/>
                <a:cs typeface="Inter" pitchFamily="34" charset="-120"/>
              </a:rPr>
              <a:t>Document client success stories that demonstrate measurable business impact. Use these narratives to illustrate the transformative potential of mature organizational capabilities.</a:t>
            </a:r>
            <a:endParaRPr lang="en-US" sz="1250" dirty="0"/>
          </a:p>
        </p:txBody>
      </p:sp>
      <p:sp>
        <p:nvSpPr>
          <p:cNvPr id="12" name="Shape 10"/>
          <p:cNvSpPr/>
          <p:nvPr/>
        </p:nvSpPr>
        <p:spPr>
          <a:xfrm>
            <a:off x="6145610" y="2959199"/>
            <a:ext cx="5384899" cy="132258"/>
          </a:xfrm>
          <a:prstGeom prst="roundRect">
            <a:avLst>
              <a:gd name="adj" fmla="val 42018"/>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sp>
        <p:nvSpPr>
          <p:cNvPr id="13" name="Text 11"/>
          <p:cNvSpPr/>
          <p:nvPr/>
        </p:nvSpPr>
        <p:spPr>
          <a:xfrm>
            <a:off x="6277869" y="3223717"/>
            <a:ext cx="2100461" cy="206673"/>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25"/>
              </a:lnSpc>
              <a:buNone/>
            </a:pPr>
            <a:r>
              <a:rPr lang="en-US" sz="1667" b="1" dirty="0">
                <a:solidFill>
                  <a:srgbClr val="272525"/>
                </a:solidFill>
                <a:latin typeface="Inter Bold" pitchFamily="34" charset="0"/>
                <a:ea typeface="Inter Bold" pitchFamily="34" charset="-122"/>
                <a:cs typeface="Inter Bold" pitchFamily="34" charset="-120"/>
              </a:rPr>
              <a:t>Engage at Executive Level</a:t>
            </a:r>
            <a:endParaRPr lang="en-US" sz="1667" dirty="0"/>
          </a:p>
        </p:txBody>
      </p:sp>
      <p:sp>
        <p:nvSpPr>
          <p:cNvPr id="14" name="Text 12"/>
          <p:cNvSpPr/>
          <p:nvPr/>
        </p:nvSpPr>
        <p:spPr>
          <a:xfrm>
            <a:off x="6277868" y="3509764"/>
            <a:ext cx="5120382" cy="63519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667"/>
              </a:lnSpc>
              <a:buNone/>
            </a:pPr>
            <a:r>
              <a:rPr lang="en-US" sz="1250" dirty="0">
                <a:solidFill>
                  <a:srgbClr val="272525"/>
                </a:solidFill>
                <a:latin typeface="Inter" pitchFamily="34" charset="0"/>
                <a:ea typeface="Inter" pitchFamily="34" charset="-122"/>
                <a:cs typeface="Inter" pitchFamily="34" charset="-120"/>
              </a:rPr>
              <a:t>Elevate conversations beyond technical practitioners to C-suite decision makers. Connect CMMI capabilities directly to strategic business objectives and competitive differentiation.</a:t>
            </a:r>
            <a:endParaRPr lang="en-US" sz="1250" dirty="0"/>
          </a:p>
        </p:txBody>
      </p:sp>
      <p:sp>
        <p:nvSpPr>
          <p:cNvPr id="15" name="Text 13"/>
          <p:cNvSpPr/>
          <p:nvPr/>
        </p:nvSpPr>
        <p:spPr>
          <a:xfrm>
            <a:off x="661492" y="4665676"/>
            <a:ext cx="10869018" cy="423466"/>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250" dirty="0">
                <a:solidFill>
                  <a:srgbClr val="272525"/>
                </a:solidFill>
                <a:latin typeface="Inter" pitchFamily="34" charset="0"/>
                <a:ea typeface="Inter" pitchFamily="34" charset="-122"/>
                <a:cs typeface="Inter" pitchFamily="34" charset="-120"/>
              </a:rPr>
              <a:t>The transformation of CMMI from compliance checkbox to strategic enabler begins with you. By implementing these actionable steps, you can elevate your CMMI practice and deliver unprecedented value to clients across all domains.</a:t>
            </a:r>
            <a:endParaRPr lang="en-US" sz="1250" dirty="0"/>
          </a:p>
        </p:txBody>
      </p:sp>
      <p:sp>
        <p:nvSpPr>
          <p:cNvPr id="16" name="Text 14"/>
          <p:cNvSpPr/>
          <p:nvPr/>
        </p:nvSpPr>
        <p:spPr>
          <a:xfrm>
            <a:off x="661492" y="5299755"/>
            <a:ext cx="10869018" cy="63519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250" dirty="0">
                <a:solidFill>
                  <a:srgbClr val="272525"/>
                </a:solidFill>
                <a:latin typeface="Inter" pitchFamily="34" charset="0"/>
                <a:ea typeface="Inter" pitchFamily="34" charset="-122"/>
                <a:cs typeface="Inter" pitchFamily="34" charset="-120"/>
              </a:rPr>
              <a:t>Remember that repositioning CMMI V3 is not just about changing how we talk about it—it's about genuinely delivering on the promise of measurable capability improvement that drives business success. As you implement these strategies, share your experiences and insights with the broader CMMI community to collectively elevate our profession.</a:t>
            </a:r>
            <a:endParaRPr lang="en-US" sz="1250" dirty="0"/>
          </a:p>
        </p:txBody>
      </p:sp>
      <p:sp>
        <p:nvSpPr>
          <p:cNvPr id="17" name="Text 15"/>
          <p:cNvSpPr/>
          <p:nvPr/>
        </p:nvSpPr>
        <p:spPr>
          <a:xfrm>
            <a:off x="661492" y="6197053"/>
            <a:ext cx="10655238" cy="59829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250" b="1" u="sng" dirty="0">
                <a:solidFill>
                  <a:srgbClr val="272525"/>
                </a:solidFill>
                <a:latin typeface="Inter" pitchFamily="34" charset="0"/>
                <a:ea typeface="Inter" pitchFamily="34" charset="-122"/>
                <a:cs typeface="Inter" pitchFamily="34" charset="-120"/>
              </a:rPr>
              <a:t>Together, we can ensure that CMMI V3 is recognized as the essential framework for organizational excellence in security, data, people,</a:t>
            </a:r>
          </a:p>
          <a:p>
            <a:pPr marL="0" indent="0" algn="l">
              <a:lnSpc>
                <a:spcPts val="2167"/>
              </a:lnSpc>
              <a:buNone/>
            </a:pPr>
            <a:r>
              <a:rPr lang="en-US" sz="1250" b="1" u="sng" dirty="0">
                <a:solidFill>
                  <a:srgbClr val="272525"/>
                </a:solidFill>
                <a:latin typeface="Inter" pitchFamily="34" charset="0"/>
                <a:ea typeface="Inter" pitchFamily="34" charset="-122"/>
                <a:cs typeface="Inter" pitchFamily="34" charset="-120"/>
              </a:rPr>
              <a:t> and artificial intelligence.</a:t>
            </a:r>
            <a:endParaRPr lang="en-US" sz="1250" b="1" u="sng" dirty="0"/>
          </a:p>
        </p:txBody>
      </p:sp>
    </p:spTree>
    <p:extLst>
      <p:ext uri="{BB962C8B-B14F-4D97-AF65-F5344CB8AC3E}">
        <p14:creationId xmlns:p14="http://schemas.microsoft.com/office/powerpoint/2010/main" val="4066813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61492" y="3133675"/>
            <a:ext cx="4725492" cy="590649"/>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4625"/>
              </a:lnSpc>
              <a:buNone/>
            </a:pPr>
            <a:r>
              <a:rPr lang="en-US" sz="3708" b="1" dirty="0">
                <a:solidFill>
                  <a:schemeClr val="bg1"/>
                </a:solidFill>
                <a:latin typeface="Inter Bold" pitchFamily="34" charset="0"/>
                <a:ea typeface="Inter Bold" pitchFamily="34" charset="-122"/>
                <a:cs typeface="Inter Bold" pitchFamily="34" charset="-120"/>
              </a:rPr>
              <a:t>Q&amp;A</a:t>
            </a:r>
            <a:endParaRPr lang="en-US" sz="3708" dirty="0">
              <a:solidFill>
                <a:schemeClr val="bg1"/>
              </a:solidFill>
            </a:endParaRPr>
          </a:p>
        </p:txBody>
      </p:sp>
    </p:spTree>
    <p:extLst>
      <p:ext uri="{BB962C8B-B14F-4D97-AF65-F5344CB8AC3E}">
        <p14:creationId xmlns:p14="http://schemas.microsoft.com/office/powerpoint/2010/main" val="50935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B5B81-01E8-3359-23F6-83237E25C928}"/>
              </a:ext>
            </a:extLst>
          </p:cNvPr>
          <p:cNvSpPr>
            <a:spLocks noGrp="1"/>
          </p:cNvSpPr>
          <p:nvPr>
            <p:ph sz="quarter" idx="10"/>
          </p:nvPr>
        </p:nvSpPr>
        <p:spPr/>
        <p:txBody>
          <a:bodyPr/>
          <a:lstStyle/>
          <a:p>
            <a:r>
              <a:rPr lang="en-US"/>
              <a:t>NEW – CMMI Partner Marketing Resource Center</a:t>
            </a:r>
          </a:p>
        </p:txBody>
      </p:sp>
      <p:sp>
        <p:nvSpPr>
          <p:cNvPr id="3" name="Content Placeholder 2">
            <a:extLst>
              <a:ext uri="{FF2B5EF4-FFF2-40B4-BE49-F238E27FC236}">
                <a16:creationId xmlns:a16="http://schemas.microsoft.com/office/drawing/2014/main" id="{D3C88DFC-161E-4602-3F4A-E23AE5A8DDDD}"/>
              </a:ext>
            </a:extLst>
          </p:cNvPr>
          <p:cNvSpPr>
            <a:spLocks noGrp="1"/>
          </p:cNvSpPr>
          <p:nvPr>
            <p:ph sz="quarter" idx="11"/>
          </p:nvPr>
        </p:nvSpPr>
        <p:spPr/>
        <p:txBody>
          <a:bodyPr lIns="91440" tIns="45720" rIns="91440" bIns="45720" anchor="t"/>
          <a:lstStyle/>
          <a:p>
            <a:r>
              <a:rPr lang="en-US">
                <a:cs typeface="Arial"/>
              </a:rPr>
              <a:t>Launched May 1</a:t>
            </a:r>
          </a:p>
        </p:txBody>
      </p:sp>
      <p:pic>
        <p:nvPicPr>
          <p:cNvPr id="6" name="Content Placeholder 5">
            <a:extLst>
              <a:ext uri="{FF2B5EF4-FFF2-40B4-BE49-F238E27FC236}">
                <a16:creationId xmlns:a16="http://schemas.microsoft.com/office/drawing/2014/main" id="{9E513B7E-05FE-71B4-9256-004143D90E9E}"/>
              </a:ext>
            </a:extLst>
          </p:cNvPr>
          <p:cNvPicPr>
            <a:picLocks noGrp="1" noChangeAspect="1"/>
          </p:cNvPicPr>
          <p:nvPr>
            <p:ph sz="quarter" idx="12"/>
          </p:nvPr>
        </p:nvPicPr>
        <p:blipFill>
          <a:blip r:embed="rId3"/>
          <a:stretch>
            <a:fillRect/>
          </a:stretch>
        </p:blipFill>
        <p:spPr>
          <a:xfrm>
            <a:off x="470267" y="1612440"/>
            <a:ext cx="6092588" cy="4004652"/>
          </a:xfrm>
        </p:spPr>
      </p:pic>
      <p:pic>
        <p:nvPicPr>
          <p:cNvPr id="8" name="Picture 7">
            <a:extLst>
              <a:ext uri="{FF2B5EF4-FFF2-40B4-BE49-F238E27FC236}">
                <a16:creationId xmlns:a16="http://schemas.microsoft.com/office/drawing/2014/main" id="{C8E86ABA-B2AC-78D9-499E-BDE7B9A6CACE}"/>
              </a:ext>
            </a:extLst>
          </p:cNvPr>
          <p:cNvPicPr>
            <a:picLocks noChangeAspect="1"/>
          </p:cNvPicPr>
          <p:nvPr/>
        </p:nvPicPr>
        <p:blipFill>
          <a:blip r:embed="rId4"/>
          <a:stretch>
            <a:fillRect/>
          </a:stretch>
        </p:blipFill>
        <p:spPr>
          <a:xfrm>
            <a:off x="6978187" y="1396722"/>
            <a:ext cx="3327066" cy="2218044"/>
          </a:xfrm>
          <a:prstGeom prst="rect">
            <a:avLst/>
          </a:prstGeom>
        </p:spPr>
      </p:pic>
      <p:pic>
        <p:nvPicPr>
          <p:cNvPr id="10" name="Picture 9">
            <a:extLst>
              <a:ext uri="{FF2B5EF4-FFF2-40B4-BE49-F238E27FC236}">
                <a16:creationId xmlns:a16="http://schemas.microsoft.com/office/drawing/2014/main" id="{FB908642-E140-56AE-5FAA-844073271983}"/>
              </a:ext>
            </a:extLst>
          </p:cNvPr>
          <p:cNvPicPr>
            <a:picLocks noChangeAspect="1"/>
          </p:cNvPicPr>
          <p:nvPr/>
        </p:nvPicPr>
        <p:blipFill>
          <a:blip r:embed="rId5"/>
          <a:stretch>
            <a:fillRect/>
          </a:stretch>
        </p:blipFill>
        <p:spPr>
          <a:xfrm>
            <a:off x="6978187" y="3614766"/>
            <a:ext cx="3327066" cy="2573832"/>
          </a:xfrm>
          <a:prstGeom prst="rect">
            <a:avLst/>
          </a:prstGeom>
        </p:spPr>
      </p:pic>
    </p:spTree>
    <p:extLst>
      <p:ext uri="{BB962C8B-B14F-4D97-AF65-F5344CB8AC3E}">
        <p14:creationId xmlns:p14="http://schemas.microsoft.com/office/powerpoint/2010/main" val="175010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145C8C-59DE-FD9A-F582-C14F4703B3A5}"/>
              </a:ext>
            </a:extLst>
          </p:cNvPr>
          <p:cNvSpPr>
            <a:spLocks noGrp="1"/>
          </p:cNvSpPr>
          <p:nvPr>
            <p:ph sz="quarter" idx="10"/>
          </p:nvPr>
        </p:nvSpPr>
        <p:spPr/>
        <p:txBody>
          <a:bodyPr/>
          <a:lstStyle/>
          <a:p>
            <a:r>
              <a:rPr lang="en-US"/>
              <a:t>NEW – CMMI Partner Marketing Resource Center</a:t>
            </a:r>
          </a:p>
          <a:p>
            <a:endParaRPr lang="en-US"/>
          </a:p>
        </p:txBody>
      </p:sp>
      <p:sp>
        <p:nvSpPr>
          <p:cNvPr id="3" name="Content Placeholder 2">
            <a:extLst>
              <a:ext uri="{FF2B5EF4-FFF2-40B4-BE49-F238E27FC236}">
                <a16:creationId xmlns:a16="http://schemas.microsoft.com/office/drawing/2014/main" id="{A48D7F00-5D43-45A9-F573-98199AC5E507}"/>
              </a:ext>
            </a:extLst>
          </p:cNvPr>
          <p:cNvSpPr>
            <a:spLocks noGrp="1"/>
          </p:cNvSpPr>
          <p:nvPr>
            <p:ph sz="quarter" idx="11"/>
          </p:nvPr>
        </p:nvSpPr>
        <p:spPr/>
        <p:txBody>
          <a:bodyPr/>
          <a:lstStyle/>
          <a:p>
            <a:r>
              <a:rPr lang="en-US"/>
              <a:t>Access the resource center through the CMMI dashboard or at this link: </a:t>
            </a:r>
            <a:r>
              <a:rPr lang="en-US" b="0" i="0" u="sng">
                <a:solidFill>
                  <a:srgbClr val="3F6AC4"/>
                </a:solidFill>
                <a:effectLst/>
                <a:latin typeface="-apple-system"/>
                <a:hlinkClick r:id="rId2"/>
              </a:rPr>
              <a:t>https://www.isacachannelpartners.com/channelmarketing/samlcmmisp.ashx</a:t>
            </a:r>
            <a:endParaRPr lang="en-US"/>
          </a:p>
          <a:p>
            <a:endParaRPr lang="en-US"/>
          </a:p>
        </p:txBody>
      </p:sp>
      <p:sp>
        <p:nvSpPr>
          <p:cNvPr id="4" name="Content Placeholder 3">
            <a:extLst>
              <a:ext uri="{FF2B5EF4-FFF2-40B4-BE49-F238E27FC236}">
                <a16:creationId xmlns:a16="http://schemas.microsoft.com/office/drawing/2014/main" id="{D4B80835-6F04-D466-A23E-FA84BE41FE3F}"/>
              </a:ext>
            </a:extLst>
          </p:cNvPr>
          <p:cNvSpPr>
            <a:spLocks noGrp="1"/>
          </p:cNvSpPr>
          <p:nvPr>
            <p:ph sz="quarter" idx="12"/>
          </p:nvPr>
        </p:nvSpPr>
        <p:spPr>
          <a:xfrm>
            <a:off x="480541" y="1887975"/>
            <a:ext cx="10944543" cy="4068942"/>
          </a:xfrm>
        </p:spPr>
        <p:txBody>
          <a:bodyPr/>
          <a:lstStyle/>
          <a:p>
            <a:pPr marL="0" marR="0">
              <a:lnSpc>
                <a:spcPct val="107000"/>
              </a:lnSpc>
              <a:spcAft>
                <a:spcPts val="800"/>
              </a:spcAft>
              <a:buNone/>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What's New?</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Improved User Interface:</a:t>
            </a:r>
            <a:r>
              <a:rPr lang="en-US" sz="1800" kern="100">
                <a:effectLst/>
                <a:latin typeface="Calibri" panose="020F0502020204030204" pitchFamily="34" charset="0"/>
                <a:ea typeface="Calibri" panose="020F0502020204030204" pitchFamily="34" charset="0"/>
                <a:cs typeface="Times New Roman" panose="02020603050405020304" pitchFamily="18" charset="0"/>
              </a:rPr>
              <a:t>  Better user experience to help you find what you need quickly and effortlessly – and without the need to download the full toolkit!</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Better Searchability and Browsing:</a:t>
            </a:r>
            <a:r>
              <a:rPr lang="en-US" sz="1800" kern="100">
                <a:effectLst/>
                <a:latin typeface="Calibri" panose="020F0502020204030204" pitchFamily="34" charset="0"/>
                <a:ea typeface="Calibri" panose="020F0502020204030204" pitchFamily="34" charset="0"/>
                <a:cs typeface="Times New Roman" panose="02020603050405020304" pitchFamily="18" charset="0"/>
              </a:rPr>
              <a:t> Enhanced search functions and organized categories make it easier to locate the resources you need.</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Enhanced Previews:</a:t>
            </a:r>
            <a:r>
              <a:rPr lang="en-US" sz="1800" kern="100">
                <a:effectLst/>
                <a:latin typeface="Calibri" panose="020F0502020204030204" pitchFamily="34" charset="0"/>
                <a:ea typeface="Calibri" panose="020F0502020204030204" pitchFamily="34" charset="0"/>
                <a:cs typeface="Times New Roman" panose="02020603050405020304" pitchFamily="18" charset="0"/>
              </a:rPr>
              <a:t> Preview content before downloading, ensuring you get exactly what you're looking for.</a:t>
            </a:r>
          </a:p>
          <a:p>
            <a:pPr marL="342900" marR="0" lvl="0" indent="-342900">
              <a:lnSpc>
                <a:spcPct val="107000"/>
              </a:lnSpc>
              <a:spcAft>
                <a:spcPts val="800"/>
              </a:spcAft>
              <a:buSzPts val="1000"/>
              <a:buFont typeface="Symbol" panose="05050102010706020507" pitchFamily="18" charset="2"/>
              <a:buChar char=""/>
              <a:tabLst>
                <a:tab pos="457200" algn="l"/>
              </a:tabLst>
            </a:pPr>
            <a:r>
              <a:rPr lang="en-US" sz="1800" b="1" kern="100">
                <a:effectLst/>
                <a:latin typeface="Calibri" panose="020F0502020204030204" pitchFamily="34" charset="0"/>
                <a:ea typeface="Calibri" panose="020F0502020204030204" pitchFamily="34" charset="0"/>
                <a:cs typeface="Times New Roman" panose="02020603050405020304" pitchFamily="18" charset="0"/>
              </a:rPr>
              <a:t>Cobranding Capabilities:</a:t>
            </a:r>
            <a:r>
              <a:rPr lang="en-US" sz="1800" kern="100">
                <a:effectLst/>
                <a:latin typeface="Calibri" panose="020F0502020204030204" pitchFamily="34" charset="0"/>
                <a:ea typeface="Calibri" panose="020F0502020204030204" pitchFamily="34" charset="0"/>
                <a:cs typeface="Times New Roman" panose="02020603050405020304" pitchFamily="18" charset="0"/>
              </a:rPr>
              <a:t> Select materials can now be cobranded, allowing you to add your logo and personalize the content.</a:t>
            </a:r>
          </a:p>
        </p:txBody>
      </p:sp>
    </p:spTree>
    <p:extLst>
      <p:ext uri="{BB962C8B-B14F-4D97-AF65-F5344CB8AC3E}">
        <p14:creationId xmlns:p14="http://schemas.microsoft.com/office/powerpoint/2010/main" val="316009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038FA-05CD-4AE0-C227-A99A19E7B0A5}"/>
              </a:ext>
            </a:extLst>
          </p:cNvPr>
          <p:cNvSpPr>
            <a:spLocks noGrp="1"/>
          </p:cNvSpPr>
          <p:nvPr>
            <p:ph type="body" sz="quarter" idx="10"/>
          </p:nvPr>
        </p:nvSpPr>
        <p:spPr/>
        <p:txBody>
          <a:bodyPr/>
          <a:lstStyle/>
          <a:p>
            <a:r>
              <a:rPr lang="en-US"/>
              <a:t>LIVE DEMONSTRATION</a:t>
            </a:r>
          </a:p>
        </p:txBody>
      </p:sp>
    </p:spTree>
    <p:extLst>
      <p:ext uri="{BB962C8B-B14F-4D97-AF65-F5344CB8AC3E}">
        <p14:creationId xmlns:p14="http://schemas.microsoft.com/office/powerpoint/2010/main" val="30494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F98611-4E73-3F7F-E4F6-A85976FECB38}"/>
              </a:ext>
            </a:extLst>
          </p:cNvPr>
          <p:cNvSpPr>
            <a:spLocks noGrp="1"/>
          </p:cNvSpPr>
          <p:nvPr>
            <p:ph type="body" sz="quarter" idx="10"/>
          </p:nvPr>
        </p:nvSpPr>
        <p:spPr>
          <a:xfrm>
            <a:off x="1289450" y="1874837"/>
            <a:ext cx="9613099" cy="3108325"/>
          </a:xfrm>
        </p:spPr>
        <p:txBody>
          <a:bodyPr lIns="91440" tIns="45720" rIns="91440" bIns="45720" anchor="t"/>
          <a:lstStyle/>
          <a:p>
            <a:pPr algn="ctr"/>
            <a:r>
              <a:rPr lang="en-US" dirty="0">
                <a:cs typeface="Arial"/>
              </a:rPr>
              <a:t>Q&amp;A</a:t>
            </a:r>
            <a:endParaRPr lang="en-US" dirty="0"/>
          </a:p>
          <a:p>
            <a:pPr algn="ctr"/>
            <a:endParaRPr lang="en-US" dirty="0">
              <a:cs typeface="Arial"/>
            </a:endParaRPr>
          </a:p>
          <a:p>
            <a:pPr algn="ctr"/>
            <a:r>
              <a:rPr lang="en-US" sz="2000" b="0" dirty="0">
                <a:cs typeface="Arial"/>
              </a:rPr>
              <a:t>If you have additional feedback or questions, please contact Kim at </a:t>
            </a:r>
            <a:r>
              <a:rPr lang="en-US" sz="2000" b="0" dirty="0">
                <a:solidFill>
                  <a:schemeClr val="bg1">
                    <a:lumMod val="95000"/>
                  </a:schemeClr>
                </a:solidFill>
                <a:cs typeface="Arial"/>
                <a:hlinkClick r:id="rId2">
                  <a:extLst>
                    <a:ext uri="{A12FA001-AC4F-418D-AE19-62706E023703}">
                      <ahyp:hlinkClr xmlns:ahyp="http://schemas.microsoft.com/office/drawing/2018/hyperlinkcolor" val="tx"/>
                    </a:ext>
                  </a:extLst>
                </a:hlinkClick>
              </a:rPr>
              <a:t>kpalastro@isaca.org</a:t>
            </a:r>
            <a:r>
              <a:rPr lang="en-US" sz="2000" b="0" dirty="0">
                <a:solidFill>
                  <a:schemeClr val="bg1">
                    <a:lumMod val="95000"/>
                  </a:schemeClr>
                </a:solidFill>
                <a:cs typeface="Arial"/>
              </a:rPr>
              <a:t> </a:t>
            </a:r>
            <a:r>
              <a:rPr lang="en-US" sz="2000" b="0" dirty="0">
                <a:cs typeface="Arial"/>
              </a:rPr>
              <a:t>or Lindsey at </a:t>
            </a:r>
            <a:r>
              <a:rPr lang="en-US" sz="2000" b="0" dirty="0">
                <a:solidFill>
                  <a:schemeClr val="bg1">
                    <a:lumMod val="95000"/>
                  </a:schemeClr>
                </a:solidFill>
                <a:cs typeface="Arial"/>
                <a:hlinkClick r:id="rId3">
                  <a:extLst>
                    <a:ext uri="{A12FA001-AC4F-418D-AE19-62706E023703}">
                      <ahyp:hlinkClr xmlns:ahyp="http://schemas.microsoft.com/office/drawing/2018/hyperlinkcolor" val="tx"/>
                    </a:ext>
                  </a:extLst>
                </a:hlinkClick>
              </a:rPr>
              <a:t>lmarshall@isaca.org</a:t>
            </a:r>
            <a:r>
              <a:rPr lang="en-US" sz="2000" b="0" dirty="0">
                <a:solidFill>
                  <a:schemeClr val="bg1">
                    <a:lumMod val="95000"/>
                  </a:schemeClr>
                </a:solidFill>
                <a:cs typeface="Arial"/>
              </a:rPr>
              <a:t>.</a:t>
            </a:r>
          </a:p>
          <a:p>
            <a:pPr algn="ctr"/>
            <a:endParaRPr lang="en-US" sz="2000" b="0" dirty="0">
              <a:cs typeface="Arial"/>
            </a:endParaRPr>
          </a:p>
        </p:txBody>
      </p:sp>
    </p:spTree>
    <p:extLst>
      <p:ext uri="{BB962C8B-B14F-4D97-AF65-F5344CB8AC3E}">
        <p14:creationId xmlns:p14="http://schemas.microsoft.com/office/powerpoint/2010/main" val="128917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8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059F79-8E3E-4D66-B45C-8EF2A96BD22E}"/>
              </a:ext>
            </a:extLst>
          </p:cNvPr>
          <p:cNvSpPr>
            <a:spLocks noGrp="1"/>
          </p:cNvSpPr>
          <p:nvPr>
            <p:ph sz="quarter" idx="10"/>
          </p:nvPr>
        </p:nvSpPr>
        <p:spPr/>
        <p:txBody>
          <a:bodyPr lIns="91440" tIns="45720" rIns="91440" bIns="45720" anchor="t"/>
          <a:lstStyle/>
          <a:p>
            <a:r>
              <a:rPr lang="en-US" dirty="0">
                <a:cs typeface="Arial"/>
              </a:rPr>
              <a:t>Agenda</a:t>
            </a:r>
            <a:endParaRPr lang="en-US" dirty="0"/>
          </a:p>
        </p:txBody>
      </p:sp>
      <p:sp>
        <p:nvSpPr>
          <p:cNvPr id="3" name="Content Placeholder 2">
            <a:extLst>
              <a:ext uri="{FF2B5EF4-FFF2-40B4-BE49-F238E27FC236}">
                <a16:creationId xmlns:a16="http://schemas.microsoft.com/office/drawing/2014/main" id="{4767ECB0-2483-E763-F02A-9E3A998D5211}"/>
              </a:ext>
            </a:extLst>
          </p:cNvPr>
          <p:cNvSpPr>
            <a:spLocks noGrp="1"/>
          </p:cNvSpPr>
          <p:nvPr>
            <p:ph sz="quarter" idx="11"/>
          </p:nvPr>
        </p:nvSpPr>
        <p:spPr/>
        <p:txBody>
          <a:bodyPr/>
          <a:lstStyle/>
          <a:p>
            <a:endParaRPr lang="en-US"/>
          </a:p>
        </p:txBody>
      </p:sp>
      <p:sp>
        <p:nvSpPr>
          <p:cNvPr id="4" name="Content Placeholder 3">
            <a:extLst>
              <a:ext uri="{FF2B5EF4-FFF2-40B4-BE49-F238E27FC236}">
                <a16:creationId xmlns:a16="http://schemas.microsoft.com/office/drawing/2014/main" id="{54B23442-C002-3D5C-B6C3-86435242E604}"/>
              </a:ext>
            </a:extLst>
          </p:cNvPr>
          <p:cNvSpPr>
            <a:spLocks noGrp="1"/>
          </p:cNvSpPr>
          <p:nvPr>
            <p:ph sz="quarter" idx="12"/>
          </p:nvPr>
        </p:nvSpPr>
        <p:spPr/>
        <p:txBody>
          <a:bodyPr lIns="91440" tIns="45720" rIns="91440" bIns="45720" anchor="t"/>
          <a:lstStyle/>
          <a:p>
            <a:pPr marL="342900" indent="-342900">
              <a:buChar char="•"/>
            </a:pPr>
            <a:r>
              <a:rPr lang="en-US" dirty="0">
                <a:cs typeface="Arial" panose="020B0604020202020204"/>
              </a:rPr>
              <a:t>Introduction</a:t>
            </a:r>
          </a:p>
          <a:p>
            <a:pPr marL="342900" indent="-342900">
              <a:buChar char="•"/>
            </a:pPr>
            <a:r>
              <a:rPr lang="en-US" dirty="0">
                <a:cs typeface="Arial" panose="020B0604020202020204"/>
              </a:rPr>
              <a:t>Speaker: </a:t>
            </a:r>
            <a:r>
              <a:rPr lang="en-US" err="1">
                <a:cs typeface="Arial" panose="020B0604020202020204"/>
              </a:rPr>
              <a:t>Yujel</a:t>
            </a:r>
            <a:r>
              <a:rPr lang="en-US" dirty="0">
                <a:cs typeface="Arial" panose="020B0604020202020204"/>
              </a:rPr>
              <a:t> </a:t>
            </a:r>
            <a:r>
              <a:rPr lang="en-US" err="1">
                <a:cs typeface="Arial" panose="020B0604020202020204"/>
              </a:rPr>
              <a:t>Tepekoy</a:t>
            </a:r>
            <a:endParaRPr lang="en-US" dirty="0" err="1">
              <a:cs typeface="Arial" panose="020B0604020202020204"/>
            </a:endParaRPr>
          </a:p>
          <a:p>
            <a:pPr marL="800100" indent="-342900">
              <a:buFont typeface="Courier New" panose="020B0604020202020204" pitchFamily="34" charset="0"/>
              <a:buChar char="o"/>
            </a:pPr>
            <a:r>
              <a:rPr lang="en-US" dirty="0">
                <a:cs typeface="Arial" panose="020B0604020202020204"/>
              </a:rPr>
              <a:t>Topic: CMMI V3: From Compliance Checkbox to Strategic Enabler</a:t>
            </a:r>
            <a:endParaRPr lang="en-US">
              <a:cs typeface="Arial" panose="020B0604020202020204"/>
            </a:endParaRPr>
          </a:p>
          <a:p>
            <a:pPr marL="342900" indent="-342900">
              <a:buChar char="•"/>
            </a:pPr>
            <a:r>
              <a:rPr lang="en-US" b="1" dirty="0">
                <a:cs typeface="Arial" panose="020B0604020202020204"/>
              </a:rPr>
              <a:t>[NEW]</a:t>
            </a:r>
            <a:r>
              <a:rPr lang="en-US" dirty="0">
                <a:cs typeface="Arial" panose="020B0604020202020204"/>
              </a:rPr>
              <a:t> Marketing Resource </a:t>
            </a:r>
            <a:r>
              <a:rPr lang="en-US">
                <a:cs typeface="Arial" panose="020B0604020202020204"/>
              </a:rPr>
              <a:t>Center Overview</a:t>
            </a:r>
            <a:endParaRPr lang="en-US" dirty="0">
              <a:cs typeface="Arial" panose="020B0604020202020204"/>
            </a:endParaRPr>
          </a:p>
          <a:p>
            <a:pPr marL="342900" indent="-342900">
              <a:buChar char="•"/>
            </a:pPr>
            <a:r>
              <a:rPr lang="en-US" dirty="0">
                <a:cs typeface="Arial" panose="020B0604020202020204"/>
              </a:rPr>
              <a:t>QA</a:t>
            </a:r>
          </a:p>
        </p:txBody>
      </p:sp>
    </p:spTree>
    <p:extLst>
      <p:ext uri="{BB962C8B-B14F-4D97-AF65-F5344CB8AC3E}">
        <p14:creationId xmlns:p14="http://schemas.microsoft.com/office/powerpoint/2010/main" val="135087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1"/>
            <a:ext cx="4572000" cy="6858099"/>
          </a:xfrm>
          <a:prstGeom prst="rect">
            <a:avLst/>
          </a:prstGeom>
        </p:spPr>
      </p:pic>
      <p:sp>
        <p:nvSpPr>
          <p:cNvPr id="4" name="Text 1"/>
          <p:cNvSpPr/>
          <p:nvPr/>
        </p:nvSpPr>
        <p:spPr>
          <a:xfrm>
            <a:off x="283465" y="2033784"/>
            <a:ext cx="6700346" cy="469676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500"/>
              </a:lnSpc>
              <a:buNone/>
            </a:pPr>
            <a:r>
              <a:rPr lang="en-US" sz="2000" dirty="0">
                <a:solidFill>
                  <a:srgbClr val="272525"/>
                </a:solidFill>
                <a:latin typeface="Inter" pitchFamily="34" charset="0"/>
                <a:ea typeface="Inter" pitchFamily="34" charset="-122"/>
                <a:cs typeface="Inter" pitchFamily="34" charset="-120"/>
              </a:rPr>
              <a:t>In today's rapidly evolving business landscape, organizations face unprecedented challenges in security, data management, workforce development, and AI integration. CMMI V3 has transformed from a mere compliance framework to a comprehensive strategic enabler that addresses these critical domains.</a:t>
            </a:r>
          </a:p>
          <a:p>
            <a:pPr marL="0" indent="0" algn="l">
              <a:lnSpc>
                <a:spcPts val="2500"/>
              </a:lnSpc>
              <a:buNone/>
            </a:pPr>
            <a:endParaRPr lang="en-US" sz="2000" dirty="0">
              <a:solidFill>
                <a:srgbClr val="272525"/>
              </a:solidFill>
              <a:latin typeface="Inter" pitchFamily="34" charset="0"/>
              <a:ea typeface="Inter" pitchFamily="34" charset="-122"/>
            </a:endParaRPr>
          </a:p>
          <a:p>
            <a:pPr>
              <a:lnSpc>
                <a:spcPts val="2500"/>
              </a:lnSpc>
            </a:pPr>
            <a:r>
              <a:rPr lang="en-US" sz="2000" dirty="0">
                <a:solidFill>
                  <a:srgbClr val="272525"/>
                </a:solidFill>
                <a:latin typeface="Inter" pitchFamily="34" charset="0"/>
                <a:ea typeface="Inter" pitchFamily="34" charset="-122"/>
                <a:cs typeface="Inter" pitchFamily="34" charset="-120"/>
              </a:rPr>
              <a:t>Let’s explore how we can reposition our services as high-value strategic investments rather than commodity requirements. </a:t>
            </a:r>
          </a:p>
          <a:p>
            <a:pPr>
              <a:lnSpc>
                <a:spcPts val="2500"/>
              </a:lnSpc>
            </a:pPr>
            <a:endParaRPr lang="en-US" sz="2000" dirty="0">
              <a:solidFill>
                <a:srgbClr val="272525"/>
              </a:solidFill>
              <a:latin typeface="Inter" pitchFamily="34" charset="0"/>
              <a:ea typeface="Inter" pitchFamily="34" charset="-122"/>
              <a:cs typeface="Inter" pitchFamily="34" charset="-120"/>
            </a:endParaRPr>
          </a:p>
          <a:p>
            <a:pPr>
              <a:lnSpc>
                <a:spcPts val="2500"/>
              </a:lnSpc>
            </a:pPr>
            <a:r>
              <a:rPr lang="en-US" sz="2000" dirty="0">
                <a:solidFill>
                  <a:srgbClr val="272525"/>
                </a:solidFill>
                <a:latin typeface="Inter" pitchFamily="34" charset="0"/>
                <a:ea typeface="Inter" pitchFamily="34" charset="-122"/>
                <a:cs typeface="Inter" pitchFamily="34" charset="-120"/>
              </a:rPr>
              <a:t>Let’s examine how the expanded CMMI V3 model creates measurable, mature capabilities that modern enterprises actively seek for transformative performance improvement.</a:t>
            </a:r>
            <a:endParaRPr lang="en-US" sz="2000" dirty="0"/>
          </a:p>
          <a:p>
            <a:pPr marL="0" indent="0" algn="l">
              <a:lnSpc>
                <a:spcPts val="2500"/>
              </a:lnSpc>
              <a:buNone/>
            </a:pPr>
            <a:endParaRPr lang="en-US" sz="1333" dirty="0"/>
          </a:p>
        </p:txBody>
      </p:sp>
      <p:sp>
        <p:nvSpPr>
          <p:cNvPr id="5" name="Text 2"/>
          <p:cNvSpPr/>
          <p:nvPr/>
        </p:nvSpPr>
        <p:spPr>
          <a:xfrm>
            <a:off x="636191" y="3953371"/>
            <a:ext cx="6347619" cy="138162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endParaRPr lang="en-US" sz="1333" dirty="0"/>
          </a:p>
        </p:txBody>
      </p:sp>
      <p:sp>
        <p:nvSpPr>
          <p:cNvPr id="7" name="Text 0">
            <a:extLst>
              <a:ext uri="{FF2B5EF4-FFF2-40B4-BE49-F238E27FC236}">
                <a16:creationId xmlns:a16="http://schemas.microsoft.com/office/drawing/2014/main" id="{0DD6D8B1-4E49-AE48-E680-99B38CACFA2E}"/>
              </a:ext>
            </a:extLst>
          </p:cNvPr>
          <p:cNvSpPr/>
          <p:nvPr/>
        </p:nvSpPr>
        <p:spPr>
          <a:xfrm>
            <a:off x="636191" y="196446"/>
            <a:ext cx="6196826" cy="151510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4208"/>
              </a:lnSpc>
            </a:pPr>
            <a:r>
              <a:rPr lang="en-US" sz="4000" b="1" dirty="0">
                <a:solidFill>
                  <a:srgbClr val="000000"/>
                </a:solidFill>
                <a:latin typeface="Inter Bold" pitchFamily="34" charset="0"/>
                <a:ea typeface="Inter Bold" pitchFamily="34" charset="-122"/>
                <a:cs typeface="Inter Bold" pitchFamily="34" charset="-120"/>
              </a:rPr>
              <a:t>CMMI V3: </a:t>
            </a:r>
          </a:p>
          <a:p>
            <a:pPr>
              <a:lnSpc>
                <a:spcPts val="4208"/>
              </a:lnSpc>
            </a:pPr>
            <a:r>
              <a:rPr lang="en-US" sz="4000" b="1" dirty="0">
                <a:solidFill>
                  <a:srgbClr val="000000"/>
                </a:solidFill>
                <a:latin typeface="Inter Bold" pitchFamily="34" charset="0"/>
                <a:ea typeface="Inter Bold" pitchFamily="34" charset="-122"/>
                <a:cs typeface="Inter Bold" pitchFamily="34" charset="-120"/>
              </a:rPr>
              <a:t>From Compliance Checkbox </a:t>
            </a:r>
          </a:p>
          <a:p>
            <a:pPr>
              <a:lnSpc>
                <a:spcPts val="4208"/>
              </a:lnSpc>
            </a:pPr>
            <a:r>
              <a:rPr lang="en-US" sz="4000" b="1" dirty="0">
                <a:solidFill>
                  <a:srgbClr val="000000"/>
                </a:solidFill>
                <a:latin typeface="Inter Bold" pitchFamily="34" charset="0"/>
                <a:ea typeface="Inter Bold" pitchFamily="34" charset="-122"/>
                <a:cs typeface="Inter Bold" pitchFamily="34" charset="-120"/>
              </a:rPr>
              <a:t>to Strategic Enabler</a:t>
            </a:r>
            <a:endParaRPr lang="en-US" sz="4000" dirty="0"/>
          </a:p>
        </p:txBody>
      </p:sp>
    </p:spTree>
    <p:extLst>
      <p:ext uri="{BB962C8B-B14F-4D97-AF65-F5344CB8AC3E}">
        <p14:creationId xmlns:p14="http://schemas.microsoft.com/office/powerpoint/2010/main" val="250840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tretch>
            <a:fillRect/>
          </a:stretch>
        </p:blipFill>
        <p:spPr>
          <a:xfrm>
            <a:off x="2481957" y="1460500"/>
            <a:ext cx="1793379" cy="925612"/>
          </a:xfrm>
          <a:prstGeom prst="rect">
            <a:avLst/>
          </a:prstGeom>
        </p:spPr>
      </p:pic>
      <p:pic>
        <p:nvPicPr>
          <p:cNvPr id="4" name="Image 1" descr="preencoded.png"/>
          <p:cNvPicPr>
            <a:picLocks noChangeAspect="1"/>
          </p:cNvPicPr>
          <p:nvPr/>
        </p:nvPicPr>
        <p:blipFill>
          <a:blip r:embed="rId4"/>
          <a:stretch>
            <a:fillRect/>
          </a:stretch>
        </p:blipFill>
        <p:spPr>
          <a:xfrm>
            <a:off x="3265686" y="1896765"/>
            <a:ext cx="225921" cy="282377"/>
          </a:xfrm>
          <a:prstGeom prst="rect">
            <a:avLst/>
          </a:prstGeom>
        </p:spPr>
      </p:pic>
      <p:sp>
        <p:nvSpPr>
          <p:cNvPr id="5" name="Text 1"/>
          <p:cNvSpPr/>
          <p:nvPr/>
        </p:nvSpPr>
        <p:spPr>
          <a:xfrm>
            <a:off x="4435971" y="1621135"/>
            <a:ext cx="2008287" cy="251023"/>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958"/>
              </a:lnSpc>
              <a:buNone/>
            </a:pPr>
            <a:r>
              <a:rPr lang="en-US" sz="2333" b="1" dirty="0">
                <a:solidFill>
                  <a:srgbClr val="272525"/>
                </a:solidFill>
                <a:latin typeface="Inter Bold" pitchFamily="34" charset="0"/>
                <a:ea typeface="Inter Bold" pitchFamily="34" charset="-122"/>
                <a:cs typeface="Inter Bold" pitchFamily="34" charset="-120"/>
              </a:rPr>
              <a:t>Strategic Value</a:t>
            </a:r>
            <a:endParaRPr lang="en-US" sz="2333" dirty="0"/>
          </a:p>
        </p:txBody>
      </p:sp>
      <p:sp>
        <p:nvSpPr>
          <p:cNvPr id="6" name="Text 2"/>
          <p:cNvSpPr/>
          <p:nvPr/>
        </p:nvSpPr>
        <p:spPr>
          <a:xfrm>
            <a:off x="4435971" y="1968500"/>
            <a:ext cx="3069828" cy="25697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667" dirty="0">
                <a:solidFill>
                  <a:srgbClr val="272525"/>
                </a:solidFill>
                <a:latin typeface="Inter" pitchFamily="34" charset="0"/>
                <a:ea typeface="Inter" pitchFamily="34" charset="-122"/>
                <a:cs typeface="Inter" pitchFamily="34" charset="-120"/>
              </a:rPr>
              <a:t>CMMI as a driver of business excellence</a:t>
            </a:r>
            <a:endParaRPr lang="en-US" sz="1667" dirty="0"/>
          </a:p>
        </p:txBody>
      </p:sp>
      <p:sp>
        <p:nvSpPr>
          <p:cNvPr id="7" name="Shape 3"/>
          <p:cNvSpPr/>
          <p:nvPr/>
        </p:nvSpPr>
        <p:spPr>
          <a:xfrm>
            <a:off x="4315421" y="2398217"/>
            <a:ext cx="7175004" cy="9525"/>
          </a:xfrm>
          <a:prstGeom prst="roundRect">
            <a:avLst>
              <a:gd name="adj" fmla="val 708465"/>
            </a:avLst>
          </a:prstGeom>
          <a:solidFill>
            <a:srgbClr val="C0C1D7"/>
          </a:solidFill>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1250"/>
          </a:p>
        </p:txBody>
      </p:sp>
      <p:pic>
        <p:nvPicPr>
          <p:cNvPr id="8" name="Image 2" descr="preencoded.png"/>
          <p:cNvPicPr>
            <a:picLocks noChangeAspect="1"/>
          </p:cNvPicPr>
          <p:nvPr/>
        </p:nvPicPr>
        <p:blipFill>
          <a:blip r:embed="rId5"/>
          <a:stretch>
            <a:fillRect/>
          </a:stretch>
        </p:blipFill>
        <p:spPr>
          <a:xfrm>
            <a:off x="1585318" y="2426196"/>
            <a:ext cx="3586758" cy="925612"/>
          </a:xfrm>
          <a:prstGeom prst="rect">
            <a:avLst/>
          </a:prstGeom>
        </p:spPr>
      </p:pic>
      <p:pic>
        <p:nvPicPr>
          <p:cNvPr id="9" name="Image 3" descr="preencoded.png"/>
          <p:cNvPicPr>
            <a:picLocks noChangeAspect="1"/>
          </p:cNvPicPr>
          <p:nvPr/>
        </p:nvPicPr>
        <p:blipFill>
          <a:blip r:embed="rId6"/>
          <a:stretch>
            <a:fillRect/>
          </a:stretch>
        </p:blipFill>
        <p:spPr>
          <a:xfrm>
            <a:off x="3265686" y="2747764"/>
            <a:ext cx="225921" cy="282377"/>
          </a:xfrm>
          <a:prstGeom prst="rect">
            <a:avLst/>
          </a:prstGeom>
        </p:spPr>
      </p:pic>
      <p:sp>
        <p:nvSpPr>
          <p:cNvPr id="10" name="Text 4"/>
          <p:cNvSpPr/>
          <p:nvPr/>
        </p:nvSpPr>
        <p:spPr>
          <a:xfrm>
            <a:off x="5332710" y="2586832"/>
            <a:ext cx="2008287" cy="251023"/>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958"/>
              </a:lnSpc>
              <a:buNone/>
            </a:pPr>
            <a:r>
              <a:rPr lang="en-US" sz="2333" b="1" dirty="0">
                <a:solidFill>
                  <a:srgbClr val="272525"/>
                </a:solidFill>
                <a:latin typeface="Inter Bold" pitchFamily="34" charset="0"/>
                <a:ea typeface="Inter Bold" pitchFamily="34" charset="-122"/>
                <a:cs typeface="Inter Bold" pitchFamily="34" charset="-120"/>
              </a:rPr>
              <a:t>Paradigm Shift</a:t>
            </a:r>
            <a:endParaRPr lang="en-US" sz="2333" dirty="0"/>
          </a:p>
        </p:txBody>
      </p:sp>
      <p:sp>
        <p:nvSpPr>
          <p:cNvPr id="11" name="Text 5"/>
          <p:cNvSpPr/>
          <p:nvPr/>
        </p:nvSpPr>
        <p:spPr>
          <a:xfrm>
            <a:off x="5332710" y="2934196"/>
            <a:ext cx="3363813" cy="25697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667" dirty="0">
                <a:solidFill>
                  <a:srgbClr val="272525"/>
                </a:solidFill>
                <a:latin typeface="Inter" pitchFamily="34" charset="0"/>
                <a:ea typeface="Inter" pitchFamily="34" charset="-122"/>
                <a:cs typeface="Inter" pitchFamily="34" charset="-120"/>
              </a:rPr>
              <a:t>From "pushed compliance" to "pulled value"</a:t>
            </a:r>
            <a:endParaRPr lang="en-US" sz="1667" dirty="0"/>
          </a:p>
        </p:txBody>
      </p:sp>
      <p:sp>
        <p:nvSpPr>
          <p:cNvPr id="12" name="Shape 6"/>
          <p:cNvSpPr/>
          <p:nvPr/>
        </p:nvSpPr>
        <p:spPr>
          <a:xfrm>
            <a:off x="5212159" y="3363913"/>
            <a:ext cx="6278265" cy="9525"/>
          </a:xfrm>
          <a:prstGeom prst="roundRect">
            <a:avLst>
              <a:gd name="adj" fmla="val 708465"/>
            </a:avLst>
          </a:prstGeom>
          <a:solidFill>
            <a:srgbClr val="C0C1D7"/>
          </a:solidFill>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1250"/>
          </a:p>
        </p:txBody>
      </p:sp>
      <p:pic>
        <p:nvPicPr>
          <p:cNvPr id="13" name="Image 4" descr="preencoded.png"/>
          <p:cNvPicPr>
            <a:picLocks noChangeAspect="1"/>
          </p:cNvPicPr>
          <p:nvPr/>
        </p:nvPicPr>
        <p:blipFill>
          <a:blip r:embed="rId7"/>
          <a:stretch>
            <a:fillRect/>
          </a:stretch>
        </p:blipFill>
        <p:spPr>
          <a:xfrm>
            <a:off x="688578" y="3391892"/>
            <a:ext cx="5380137" cy="925612"/>
          </a:xfrm>
          <a:prstGeom prst="rect">
            <a:avLst/>
          </a:prstGeom>
        </p:spPr>
      </p:pic>
      <p:pic>
        <p:nvPicPr>
          <p:cNvPr id="14" name="Image 5" descr="preencoded.png"/>
          <p:cNvPicPr>
            <a:picLocks noChangeAspect="1"/>
          </p:cNvPicPr>
          <p:nvPr/>
        </p:nvPicPr>
        <p:blipFill>
          <a:blip r:embed="rId8"/>
          <a:stretch>
            <a:fillRect/>
          </a:stretch>
        </p:blipFill>
        <p:spPr>
          <a:xfrm>
            <a:off x="3265587" y="3713460"/>
            <a:ext cx="225921" cy="282377"/>
          </a:xfrm>
          <a:prstGeom prst="rect">
            <a:avLst/>
          </a:prstGeom>
        </p:spPr>
      </p:pic>
      <p:sp>
        <p:nvSpPr>
          <p:cNvPr id="15" name="Text 7"/>
          <p:cNvSpPr/>
          <p:nvPr/>
        </p:nvSpPr>
        <p:spPr>
          <a:xfrm>
            <a:off x="6229350" y="3552528"/>
            <a:ext cx="2008287" cy="251023"/>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958"/>
              </a:lnSpc>
              <a:buNone/>
            </a:pPr>
            <a:r>
              <a:rPr lang="en-US" sz="2333" b="1" dirty="0">
                <a:solidFill>
                  <a:srgbClr val="272525"/>
                </a:solidFill>
                <a:latin typeface="Inter Bold" pitchFamily="34" charset="0"/>
                <a:ea typeface="Inter Bold" pitchFamily="34" charset="-122"/>
                <a:cs typeface="Inter Bold" pitchFamily="34" charset="-120"/>
              </a:rPr>
              <a:t>Current Perception</a:t>
            </a:r>
            <a:endParaRPr lang="en-US" sz="2333" dirty="0"/>
          </a:p>
        </p:txBody>
      </p:sp>
      <p:sp>
        <p:nvSpPr>
          <p:cNvPr id="16" name="Text 8"/>
          <p:cNvSpPr/>
          <p:nvPr/>
        </p:nvSpPr>
        <p:spPr>
          <a:xfrm>
            <a:off x="6229350" y="3899892"/>
            <a:ext cx="3219450" cy="25697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00"/>
              </a:lnSpc>
              <a:buNone/>
            </a:pPr>
            <a:r>
              <a:rPr lang="en-US" sz="1667" dirty="0">
                <a:solidFill>
                  <a:srgbClr val="272525"/>
                </a:solidFill>
                <a:latin typeface="Inter" pitchFamily="34" charset="0"/>
                <a:ea typeface="Inter" pitchFamily="34" charset="-122"/>
                <a:cs typeface="Inter" pitchFamily="34" charset="-120"/>
              </a:rPr>
              <a:t>CMMI as merely a compliance "checkbox"</a:t>
            </a:r>
            <a:endParaRPr lang="en-US" sz="1667" dirty="0"/>
          </a:p>
        </p:txBody>
      </p:sp>
      <p:sp>
        <p:nvSpPr>
          <p:cNvPr id="17" name="Text 9"/>
          <p:cNvSpPr/>
          <p:nvPr/>
        </p:nvSpPr>
        <p:spPr>
          <a:xfrm>
            <a:off x="661492" y="4498182"/>
            <a:ext cx="10869018" cy="770930"/>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333"/>
              </a:lnSpc>
              <a:buNone/>
            </a:pPr>
            <a:r>
              <a:rPr lang="en-US" sz="1667" dirty="0">
                <a:solidFill>
                  <a:srgbClr val="272525"/>
                </a:solidFill>
                <a:latin typeface="Inter" pitchFamily="34" charset="0"/>
                <a:ea typeface="Inter" pitchFamily="34" charset="-122"/>
                <a:cs typeface="Inter" pitchFamily="34" charset="-120"/>
              </a:rPr>
              <a:t>The CMMI marketplace stands at a critical juncture. For too long, organizations have viewed CMMI primarily as a mandated checkbox for bidding requirements, failing to recognize its transformative potential. This limited perception undervalues the framework's comprehensive capabilities.</a:t>
            </a:r>
            <a:endParaRPr lang="en-US" sz="1667" dirty="0"/>
          </a:p>
        </p:txBody>
      </p:sp>
      <p:sp>
        <p:nvSpPr>
          <p:cNvPr id="18" name="Text 10"/>
          <p:cNvSpPr/>
          <p:nvPr/>
        </p:nvSpPr>
        <p:spPr>
          <a:xfrm>
            <a:off x="661492" y="5511573"/>
            <a:ext cx="10869018" cy="770930"/>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333"/>
              </a:lnSpc>
              <a:buNone/>
            </a:pPr>
            <a:r>
              <a:rPr lang="en-US" sz="1667" dirty="0">
                <a:solidFill>
                  <a:srgbClr val="272525"/>
                </a:solidFill>
                <a:latin typeface="Inter" pitchFamily="34" charset="0"/>
                <a:ea typeface="Inter" pitchFamily="34" charset="-122"/>
                <a:cs typeface="Inter" pitchFamily="34" charset="-120"/>
              </a:rPr>
              <a:t>CMMI V3 represents a fundamental evolution, addressing modern enterprise needs beyond traditional development and services domains. Our challenge is to shift the paradigm from compliance-driven adoption to value-seeking implementation, where organizations actively pursue CMMI for its strategic benefits.</a:t>
            </a:r>
            <a:endParaRPr lang="en-US" sz="1667" dirty="0"/>
          </a:p>
        </p:txBody>
      </p:sp>
      <p:sp>
        <p:nvSpPr>
          <p:cNvPr id="19" name="Text 0">
            <a:extLst>
              <a:ext uri="{FF2B5EF4-FFF2-40B4-BE49-F238E27FC236}">
                <a16:creationId xmlns:a16="http://schemas.microsoft.com/office/drawing/2014/main" id="{2AC9311B-63F7-4AAA-4799-27DE4BAE043C}"/>
              </a:ext>
            </a:extLst>
          </p:cNvPr>
          <p:cNvSpPr/>
          <p:nvPr/>
        </p:nvSpPr>
        <p:spPr>
          <a:xfrm>
            <a:off x="688579" y="14174"/>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t>The CMMI Crossroads: Beyond the Mandate</a:t>
            </a:r>
          </a:p>
          <a:p>
            <a:pPr marL="0" indent="0" algn="l">
              <a:lnSpc>
                <a:spcPct val="150000"/>
              </a:lnSpc>
              <a:buNone/>
            </a:pPr>
            <a:endParaRPr lang="en-US" sz="4000" b="1" dirty="0"/>
          </a:p>
          <a:p>
            <a:pPr marL="0" indent="0" algn="l">
              <a:lnSpc>
                <a:spcPct val="150000"/>
              </a:lnSpc>
              <a:buNone/>
            </a:pPr>
            <a:endParaRPr lang="en-US" sz="4000" b="1" dirty="0"/>
          </a:p>
        </p:txBody>
      </p:sp>
    </p:spTree>
    <p:extLst>
      <p:ext uri="{BB962C8B-B14F-4D97-AF65-F5344CB8AC3E}">
        <p14:creationId xmlns:p14="http://schemas.microsoft.com/office/powerpoint/2010/main" val="155994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1"/>
          <p:cNvSpPr/>
          <p:nvPr/>
        </p:nvSpPr>
        <p:spPr>
          <a:xfrm>
            <a:off x="661492" y="1532930"/>
            <a:ext cx="3372346" cy="265708"/>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83"/>
              </a:lnSpc>
              <a:buNone/>
            </a:pPr>
            <a:r>
              <a:rPr lang="en-US" sz="2333" b="1" dirty="0">
                <a:solidFill>
                  <a:srgbClr val="000000"/>
                </a:solidFill>
                <a:latin typeface="Inter Bold" pitchFamily="34" charset="0"/>
                <a:ea typeface="Inter Bold" pitchFamily="34" charset="-122"/>
                <a:cs typeface="Inter Bold" pitchFamily="34" charset="-120"/>
              </a:rPr>
              <a:t>Traditional Security Frameworks</a:t>
            </a:r>
            <a:endParaRPr lang="en-US" sz="2333" dirty="0"/>
          </a:p>
        </p:txBody>
      </p:sp>
      <p:sp>
        <p:nvSpPr>
          <p:cNvPr id="4" name="Text 2"/>
          <p:cNvSpPr/>
          <p:nvPr/>
        </p:nvSpPr>
        <p:spPr>
          <a:xfrm>
            <a:off x="661492" y="1968699"/>
            <a:ext cx="5227043" cy="54451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ISO 27001 and NIST provide baseline security standards and compliance requirements for organizations to follow.</a:t>
            </a:r>
            <a:endParaRPr lang="en-US" sz="1667" dirty="0"/>
          </a:p>
        </p:txBody>
      </p:sp>
      <p:sp>
        <p:nvSpPr>
          <p:cNvPr id="5" name="Text 3"/>
          <p:cNvSpPr/>
          <p:nvPr/>
        </p:nvSpPr>
        <p:spPr>
          <a:xfrm>
            <a:off x="661492" y="2666306"/>
            <a:ext cx="5227043" cy="27225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algn="l">
              <a:lnSpc>
                <a:spcPts val="2125"/>
              </a:lnSpc>
              <a:buSzPct val="100000"/>
              <a:buChar char="•"/>
            </a:pPr>
            <a:r>
              <a:rPr lang="en-US" sz="1667" dirty="0">
                <a:solidFill>
                  <a:srgbClr val="272525"/>
                </a:solidFill>
                <a:latin typeface="Inter" pitchFamily="34" charset="0"/>
                <a:ea typeface="Inter" pitchFamily="34" charset="-122"/>
                <a:cs typeface="Inter" pitchFamily="34" charset="-120"/>
              </a:rPr>
              <a:t>Focused on control implementation</a:t>
            </a:r>
            <a:endParaRPr lang="en-US" sz="1667" dirty="0"/>
          </a:p>
        </p:txBody>
      </p:sp>
      <p:sp>
        <p:nvSpPr>
          <p:cNvPr id="6" name="Text 4"/>
          <p:cNvSpPr/>
          <p:nvPr/>
        </p:nvSpPr>
        <p:spPr>
          <a:xfrm>
            <a:off x="661492" y="2998093"/>
            <a:ext cx="5227043" cy="27225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algn="l">
              <a:lnSpc>
                <a:spcPts val="2125"/>
              </a:lnSpc>
              <a:buSzPct val="100000"/>
              <a:buChar char="•"/>
            </a:pPr>
            <a:r>
              <a:rPr lang="en-US" sz="1667" dirty="0">
                <a:solidFill>
                  <a:srgbClr val="272525"/>
                </a:solidFill>
                <a:latin typeface="Inter" pitchFamily="34" charset="0"/>
                <a:ea typeface="Inter" pitchFamily="34" charset="-122"/>
                <a:cs typeface="Inter" pitchFamily="34" charset="-120"/>
              </a:rPr>
              <a:t>Limited assessment of process maturity</a:t>
            </a:r>
            <a:endParaRPr lang="en-US" sz="1667" dirty="0"/>
          </a:p>
        </p:txBody>
      </p:sp>
      <p:sp>
        <p:nvSpPr>
          <p:cNvPr id="7" name="Text 5"/>
          <p:cNvSpPr/>
          <p:nvPr/>
        </p:nvSpPr>
        <p:spPr>
          <a:xfrm>
            <a:off x="661492" y="3329881"/>
            <a:ext cx="5227043" cy="27225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algn="l">
              <a:lnSpc>
                <a:spcPts val="2125"/>
              </a:lnSpc>
              <a:buSzPct val="100000"/>
              <a:buChar char="•"/>
            </a:pPr>
            <a:r>
              <a:rPr lang="en-US" sz="1667" dirty="0">
                <a:solidFill>
                  <a:srgbClr val="272525"/>
                </a:solidFill>
                <a:latin typeface="Inter" pitchFamily="34" charset="0"/>
                <a:ea typeface="Inter" pitchFamily="34" charset="-122"/>
                <a:cs typeface="Inter" pitchFamily="34" charset="-120"/>
              </a:rPr>
              <a:t>Minimal emphasis on continuous improvement</a:t>
            </a:r>
            <a:endParaRPr lang="en-US" sz="1667" dirty="0"/>
          </a:p>
        </p:txBody>
      </p:sp>
      <p:sp>
        <p:nvSpPr>
          <p:cNvPr id="8" name="Text 6"/>
          <p:cNvSpPr/>
          <p:nvPr/>
        </p:nvSpPr>
        <p:spPr>
          <a:xfrm>
            <a:off x="6309817" y="1532930"/>
            <a:ext cx="3039468" cy="265708"/>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083"/>
              </a:lnSpc>
              <a:buNone/>
            </a:pPr>
            <a:r>
              <a:rPr lang="en-US" sz="2333" b="1" dirty="0">
                <a:solidFill>
                  <a:srgbClr val="000000"/>
                </a:solidFill>
                <a:latin typeface="Inter Bold" pitchFamily="34" charset="0"/>
                <a:ea typeface="Inter Bold" pitchFamily="34" charset="-122"/>
                <a:cs typeface="Inter Bold" pitchFamily="34" charset="-120"/>
              </a:rPr>
              <a:t>CMMI for Security Value-Add</a:t>
            </a:r>
            <a:endParaRPr lang="en-US" sz="2333" dirty="0"/>
          </a:p>
        </p:txBody>
      </p:sp>
      <p:sp>
        <p:nvSpPr>
          <p:cNvPr id="9" name="Text 7"/>
          <p:cNvSpPr/>
          <p:nvPr/>
        </p:nvSpPr>
        <p:spPr>
          <a:xfrm>
            <a:off x="6309817" y="1968699"/>
            <a:ext cx="5227043"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CMMI SEC takes security management to the next level by focusing on the maturity and effectiveness of your security processes.</a:t>
            </a:r>
            <a:endParaRPr lang="en-US" sz="1667" dirty="0"/>
          </a:p>
        </p:txBody>
      </p:sp>
      <p:sp>
        <p:nvSpPr>
          <p:cNvPr id="10" name="Text 8"/>
          <p:cNvSpPr/>
          <p:nvPr/>
        </p:nvSpPr>
        <p:spPr>
          <a:xfrm>
            <a:off x="6309817" y="2938562"/>
            <a:ext cx="5227043" cy="27225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algn="l">
              <a:lnSpc>
                <a:spcPts val="2125"/>
              </a:lnSpc>
              <a:buSzPct val="100000"/>
              <a:buChar char="•"/>
            </a:pPr>
            <a:r>
              <a:rPr lang="en-US" sz="1667" dirty="0">
                <a:solidFill>
                  <a:srgbClr val="272525"/>
                </a:solidFill>
                <a:latin typeface="Inter" pitchFamily="34" charset="0"/>
                <a:ea typeface="Inter" pitchFamily="34" charset="-122"/>
                <a:cs typeface="Inter" pitchFamily="34" charset="-120"/>
              </a:rPr>
              <a:t>Measures process repeatability</a:t>
            </a:r>
            <a:endParaRPr lang="en-US" sz="1667" dirty="0"/>
          </a:p>
        </p:txBody>
      </p:sp>
      <p:sp>
        <p:nvSpPr>
          <p:cNvPr id="11" name="Text 9"/>
          <p:cNvSpPr/>
          <p:nvPr/>
        </p:nvSpPr>
        <p:spPr>
          <a:xfrm>
            <a:off x="6309817" y="3270349"/>
            <a:ext cx="5227043" cy="27225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algn="l">
              <a:lnSpc>
                <a:spcPts val="2125"/>
              </a:lnSpc>
              <a:buSzPct val="100000"/>
              <a:buChar char="•"/>
            </a:pPr>
            <a:r>
              <a:rPr lang="en-US" sz="1667" dirty="0">
                <a:solidFill>
                  <a:srgbClr val="272525"/>
                </a:solidFill>
                <a:latin typeface="Inter" pitchFamily="34" charset="0"/>
                <a:ea typeface="Inter" pitchFamily="34" charset="-122"/>
                <a:cs typeface="Inter" pitchFamily="34" charset="-120"/>
              </a:rPr>
              <a:t>Assesses continuous improvement capability</a:t>
            </a:r>
            <a:endParaRPr lang="en-US" sz="1667" dirty="0"/>
          </a:p>
        </p:txBody>
      </p:sp>
      <p:sp>
        <p:nvSpPr>
          <p:cNvPr id="12" name="Text 10"/>
          <p:cNvSpPr/>
          <p:nvPr/>
        </p:nvSpPr>
        <p:spPr>
          <a:xfrm>
            <a:off x="6309817" y="3602137"/>
            <a:ext cx="5227043" cy="27225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algn="l">
              <a:lnSpc>
                <a:spcPts val="2125"/>
              </a:lnSpc>
              <a:buSzPct val="100000"/>
              <a:buChar char="•"/>
            </a:pPr>
            <a:r>
              <a:rPr lang="en-US" sz="1667" dirty="0">
                <a:solidFill>
                  <a:srgbClr val="272525"/>
                </a:solidFill>
                <a:latin typeface="Inter" pitchFamily="34" charset="0"/>
                <a:ea typeface="Inter" pitchFamily="34" charset="-122"/>
                <a:cs typeface="Inter" pitchFamily="34" charset="-120"/>
              </a:rPr>
              <a:t>Provides quantitative maturity measurement</a:t>
            </a:r>
            <a:endParaRPr lang="en-US" sz="1667" dirty="0"/>
          </a:p>
        </p:txBody>
      </p:sp>
      <p:sp>
        <p:nvSpPr>
          <p:cNvPr id="13" name="Text 11"/>
          <p:cNvSpPr/>
          <p:nvPr/>
        </p:nvSpPr>
        <p:spPr>
          <a:xfrm>
            <a:off x="6309817" y="3933924"/>
            <a:ext cx="5227043" cy="272257"/>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285739" indent="-285739" algn="l">
              <a:lnSpc>
                <a:spcPts val="2125"/>
              </a:lnSpc>
              <a:buSzPct val="100000"/>
              <a:buChar char="•"/>
            </a:pPr>
            <a:r>
              <a:rPr lang="en-US" sz="1667" dirty="0">
                <a:solidFill>
                  <a:srgbClr val="272525"/>
                </a:solidFill>
                <a:latin typeface="Inter" pitchFamily="34" charset="0"/>
                <a:ea typeface="Inter" pitchFamily="34" charset="-122"/>
                <a:cs typeface="Inter" pitchFamily="34" charset="-120"/>
              </a:rPr>
              <a:t>Complements existing frameworks</a:t>
            </a:r>
            <a:endParaRPr lang="en-US" sz="1667" dirty="0"/>
          </a:p>
        </p:txBody>
      </p:sp>
      <p:sp>
        <p:nvSpPr>
          <p:cNvPr id="14" name="Text 12"/>
          <p:cNvSpPr/>
          <p:nvPr/>
        </p:nvSpPr>
        <p:spPr>
          <a:xfrm>
            <a:off x="661492" y="4457006"/>
            <a:ext cx="10869018"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While ISO 27001 and NIST frameworks establish essential security controls, they often fall short in measuring how effectively these controls are implemented and maintained. CMMI for Security fills this critical gap by evaluating the </a:t>
            </a:r>
            <a:r>
              <a:rPr lang="en-US" sz="1667" b="1" dirty="0">
                <a:solidFill>
                  <a:srgbClr val="272525"/>
                </a:solidFill>
                <a:latin typeface="Inter" pitchFamily="34" charset="0"/>
                <a:ea typeface="Inter" pitchFamily="34" charset="-122"/>
                <a:cs typeface="Inter" pitchFamily="34" charset="-120"/>
              </a:rPr>
              <a:t>maturity, repeatability, and measurability</a:t>
            </a:r>
            <a:r>
              <a:rPr lang="en-US" sz="1667" dirty="0">
                <a:solidFill>
                  <a:srgbClr val="272525"/>
                </a:solidFill>
                <a:latin typeface="Inter" pitchFamily="34" charset="0"/>
                <a:ea typeface="Inter" pitchFamily="34" charset="-122"/>
                <a:cs typeface="Inter" pitchFamily="34" charset="-120"/>
              </a:rPr>
              <a:t> of an organization's Information Security Management System.</a:t>
            </a:r>
            <a:endParaRPr lang="en-US" sz="1667" dirty="0"/>
          </a:p>
        </p:txBody>
      </p:sp>
      <p:sp>
        <p:nvSpPr>
          <p:cNvPr id="15" name="Text 13"/>
          <p:cNvSpPr/>
          <p:nvPr/>
        </p:nvSpPr>
        <p:spPr>
          <a:xfrm>
            <a:off x="661492" y="5465069"/>
            <a:ext cx="10869018" cy="816769"/>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1667" dirty="0">
                <a:solidFill>
                  <a:srgbClr val="272525"/>
                </a:solidFill>
                <a:latin typeface="Inter" pitchFamily="34" charset="0"/>
                <a:ea typeface="Inter" pitchFamily="34" charset="-122"/>
                <a:cs typeface="Inter" pitchFamily="34" charset="-120"/>
              </a:rPr>
              <a:t>This approach transforms security from a static compliance exercise into a dynamic capability that evolves with emerging threats. By articulating this distinction, CMMI professionals can position their services as high-value investments that deliver continuous security improvement rather than point-in-time certifications.</a:t>
            </a:r>
            <a:endParaRPr lang="en-US" sz="1667" dirty="0"/>
          </a:p>
        </p:txBody>
      </p:sp>
      <p:sp>
        <p:nvSpPr>
          <p:cNvPr id="16" name="Text 0">
            <a:extLst>
              <a:ext uri="{FF2B5EF4-FFF2-40B4-BE49-F238E27FC236}">
                <a16:creationId xmlns:a16="http://schemas.microsoft.com/office/drawing/2014/main" id="{6A670F2D-E214-EB15-B8CF-7D6DFF90157F}"/>
              </a:ext>
            </a:extLst>
          </p:cNvPr>
          <p:cNvSpPr/>
          <p:nvPr/>
        </p:nvSpPr>
        <p:spPr>
          <a:xfrm>
            <a:off x="661492" y="0"/>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t>CMMI for Security: Beyond Basic Compliance</a:t>
            </a:r>
          </a:p>
        </p:txBody>
      </p:sp>
    </p:spTree>
    <p:extLst>
      <p:ext uri="{BB962C8B-B14F-4D97-AF65-F5344CB8AC3E}">
        <p14:creationId xmlns:p14="http://schemas.microsoft.com/office/powerpoint/2010/main" val="3140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1"/>
          <p:cNvSpPr/>
          <p:nvPr/>
        </p:nvSpPr>
        <p:spPr>
          <a:xfrm>
            <a:off x="2457351" y="1612801"/>
            <a:ext cx="1890217" cy="23624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r">
              <a:lnSpc>
                <a:spcPts val="1833"/>
              </a:lnSpc>
              <a:buNone/>
            </a:pPr>
            <a:r>
              <a:rPr lang="en-US" sz="2000" b="1" dirty="0">
                <a:solidFill>
                  <a:srgbClr val="272525"/>
                </a:solidFill>
                <a:latin typeface="Inter Bold" pitchFamily="34" charset="0"/>
                <a:ea typeface="Inter Bold" pitchFamily="34" charset="-122"/>
                <a:cs typeface="Inter Bold" pitchFamily="34" charset="-120"/>
              </a:rPr>
              <a:t>Data Governance</a:t>
            </a:r>
            <a:endParaRPr lang="en-US" sz="2000" dirty="0"/>
          </a:p>
        </p:txBody>
      </p:sp>
      <p:sp>
        <p:nvSpPr>
          <p:cNvPr id="4" name="Text 2"/>
          <p:cNvSpPr/>
          <p:nvPr/>
        </p:nvSpPr>
        <p:spPr>
          <a:xfrm>
            <a:off x="661492" y="1939727"/>
            <a:ext cx="3686076"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r">
              <a:lnSpc>
                <a:spcPts val="1875"/>
              </a:lnSpc>
              <a:buNone/>
            </a:pPr>
            <a:r>
              <a:rPr lang="en-US" sz="1667" dirty="0">
                <a:solidFill>
                  <a:srgbClr val="272525"/>
                </a:solidFill>
                <a:latin typeface="Inter" pitchFamily="34" charset="0"/>
                <a:ea typeface="Inter" pitchFamily="34" charset="-122"/>
                <a:cs typeface="Inter" pitchFamily="34" charset="-120"/>
              </a:rPr>
              <a:t>Structured policies and procedures for data management</a:t>
            </a:r>
            <a:endParaRPr lang="en-US" sz="1667" dirty="0"/>
          </a:p>
        </p:txBody>
      </p:sp>
      <p:pic>
        <p:nvPicPr>
          <p:cNvPr id="5" name="Image 0" descr="preencoded.png"/>
          <p:cNvPicPr>
            <a:picLocks noChangeAspect="1"/>
          </p:cNvPicPr>
          <p:nvPr/>
        </p:nvPicPr>
        <p:blipFill>
          <a:blip r:embed="rId3"/>
          <a:stretch>
            <a:fillRect/>
          </a:stretch>
        </p:blipFill>
        <p:spPr>
          <a:xfrm>
            <a:off x="4574382" y="1314054"/>
            <a:ext cx="3043238" cy="3043238"/>
          </a:xfrm>
          <a:prstGeom prst="rect">
            <a:avLst/>
          </a:prstGeom>
        </p:spPr>
      </p:pic>
      <p:pic>
        <p:nvPicPr>
          <p:cNvPr id="6" name="Image 1" descr="preencoded.png"/>
          <p:cNvPicPr>
            <a:picLocks noChangeAspect="1"/>
          </p:cNvPicPr>
          <p:nvPr/>
        </p:nvPicPr>
        <p:blipFill>
          <a:blip r:embed="rId4"/>
          <a:stretch>
            <a:fillRect/>
          </a:stretch>
        </p:blipFill>
        <p:spPr>
          <a:xfrm>
            <a:off x="5370414" y="1822748"/>
            <a:ext cx="226219" cy="282773"/>
          </a:xfrm>
          <a:prstGeom prst="rect">
            <a:avLst/>
          </a:prstGeom>
        </p:spPr>
      </p:pic>
      <p:sp>
        <p:nvSpPr>
          <p:cNvPr id="7" name="Text 3"/>
          <p:cNvSpPr/>
          <p:nvPr/>
        </p:nvSpPr>
        <p:spPr>
          <a:xfrm>
            <a:off x="7844432" y="1733748"/>
            <a:ext cx="1890217" cy="23624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2000" b="1" dirty="0">
                <a:solidFill>
                  <a:srgbClr val="272525"/>
                </a:solidFill>
                <a:latin typeface="Inter Bold" pitchFamily="34" charset="0"/>
                <a:ea typeface="Inter Bold" pitchFamily="34" charset="-122"/>
                <a:cs typeface="Inter Bold" pitchFamily="34" charset="-120"/>
              </a:rPr>
              <a:t>Data Security</a:t>
            </a:r>
            <a:endParaRPr lang="en-US" sz="2000" dirty="0"/>
          </a:p>
        </p:txBody>
      </p:sp>
      <p:sp>
        <p:nvSpPr>
          <p:cNvPr id="8" name="Text 4"/>
          <p:cNvSpPr/>
          <p:nvPr/>
        </p:nvSpPr>
        <p:spPr>
          <a:xfrm>
            <a:off x="7844433" y="2060674"/>
            <a:ext cx="3686076" cy="24189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Protection measures for sensitive information</a:t>
            </a:r>
            <a:endParaRPr lang="en-US" sz="1667" dirty="0"/>
          </a:p>
        </p:txBody>
      </p:sp>
      <p:pic>
        <p:nvPicPr>
          <p:cNvPr id="9" name="Image 2" descr="preencoded.png"/>
          <p:cNvPicPr>
            <a:picLocks noChangeAspect="1"/>
          </p:cNvPicPr>
          <p:nvPr/>
        </p:nvPicPr>
        <p:blipFill>
          <a:blip r:embed="rId5"/>
          <a:stretch>
            <a:fillRect/>
          </a:stretch>
        </p:blipFill>
        <p:spPr>
          <a:xfrm>
            <a:off x="4574382" y="1314054"/>
            <a:ext cx="3043238" cy="3043238"/>
          </a:xfrm>
          <a:prstGeom prst="rect">
            <a:avLst/>
          </a:prstGeom>
        </p:spPr>
      </p:pic>
      <p:pic>
        <p:nvPicPr>
          <p:cNvPr id="10" name="Image 3" descr="preencoded.png"/>
          <p:cNvPicPr>
            <a:picLocks noChangeAspect="1"/>
          </p:cNvPicPr>
          <p:nvPr/>
        </p:nvPicPr>
        <p:blipFill>
          <a:blip r:embed="rId6"/>
          <a:stretch>
            <a:fillRect/>
          </a:stretch>
        </p:blipFill>
        <p:spPr>
          <a:xfrm>
            <a:off x="6854330" y="2081808"/>
            <a:ext cx="226219" cy="282773"/>
          </a:xfrm>
          <a:prstGeom prst="rect">
            <a:avLst/>
          </a:prstGeom>
        </p:spPr>
      </p:pic>
      <p:sp>
        <p:nvSpPr>
          <p:cNvPr id="11" name="Text 5"/>
          <p:cNvSpPr/>
          <p:nvPr/>
        </p:nvSpPr>
        <p:spPr>
          <a:xfrm>
            <a:off x="7844432" y="3368774"/>
            <a:ext cx="1890217" cy="23624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2000" b="1" dirty="0">
                <a:solidFill>
                  <a:srgbClr val="272525"/>
                </a:solidFill>
                <a:latin typeface="Inter Bold" pitchFamily="34" charset="0"/>
                <a:ea typeface="Inter Bold" pitchFamily="34" charset="-122"/>
                <a:cs typeface="Inter Bold" pitchFamily="34" charset="-120"/>
              </a:rPr>
              <a:t>Data Analytics</a:t>
            </a:r>
            <a:endParaRPr lang="en-US" sz="2000" dirty="0"/>
          </a:p>
        </p:txBody>
      </p:sp>
      <p:sp>
        <p:nvSpPr>
          <p:cNvPr id="12" name="Text 6"/>
          <p:cNvSpPr/>
          <p:nvPr/>
        </p:nvSpPr>
        <p:spPr>
          <a:xfrm>
            <a:off x="7844433" y="3695700"/>
            <a:ext cx="3686076" cy="24189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Transforming data into actionable insights</a:t>
            </a:r>
            <a:endParaRPr lang="en-US" sz="1667" dirty="0"/>
          </a:p>
        </p:txBody>
      </p:sp>
      <p:pic>
        <p:nvPicPr>
          <p:cNvPr id="13" name="Image 4" descr="preencoded.png"/>
          <p:cNvPicPr>
            <a:picLocks noChangeAspect="1"/>
          </p:cNvPicPr>
          <p:nvPr/>
        </p:nvPicPr>
        <p:blipFill>
          <a:blip r:embed="rId7"/>
          <a:stretch>
            <a:fillRect/>
          </a:stretch>
        </p:blipFill>
        <p:spPr>
          <a:xfrm>
            <a:off x="4574382" y="1314054"/>
            <a:ext cx="3043238" cy="3043238"/>
          </a:xfrm>
          <a:prstGeom prst="rect">
            <a:avLst/>
          </a:prstGeom>
        </p:spPr>
      </p:pic>
      <p:pic>
        <p:nvPicPr>
          <p:cNvPr id="14" name="Image 5" descr="preencoded.png"/>
          <p:cNvPicPr>
            <a:picLocks noChangeAspect="1"/>
          </p:cNvPicPr>
          <p:nvPr/>
        </p:nvPicPr>
        <p:blipFill>
          <a:blip r:embed="rId8"/>
          <a:stretch>
            <a:fillRect/>
          </a:stretch>
        </p:blipFill>
        <p:spPr>
          <a:xfrm>
            <a:off x="6595270" y="3565724"/>
            <a:ext cx="226219" cy="282773"/>
          </a:xfrm>
          <a:prstGeom prst="rect">
            <a:avLst/>
          </a:prstGeom>
        </p:spPr>
      </p:pic>
      <p:sp>
        <p:nvSpPr>
          <p:cNvPr id="15" name="Text 7"/>
          <p:cNvSpPr/>
          <p:nvPr/>
        </p:nvSpPr>
        <p:spPr>
          <a:xfrm>
            <a:off x="2457351" y="3247827"/>
            <a:ext cx="1890217" cy="23624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r">
              <a:lnSpc>
                <a:spcPts val="1833"/>
              </a:lnSpc>
              <a:buNone/>
            </a:pPr>
            <a:r>
              <a:rPr lang="en-US" sz="2000" b="1" dirty="0">
                <a:solidFill>
                  <a:srgbClr val="272525"/>
                </a:solidFill>
                <a:latin typeface="Inter Bold" pitchFamily="34" charset="0"/>
                <a:ea typeface="Inter Bold" pitchFamily="34" charset="-122"/>
                <a:cs typeface="Inter Bold" pitchFamily="34" charset="-120"/>
              </a:rPr>
              <a:t>Process Maturity</a:t>
            </a:r>
            <a:endParaRPr lang="en-US" sz="2000" dirty="0"/>
          </a:p>
        </p:txBody>
      </p:sp>
      <p:sp>
        <p:nvSpPr>
          <p:cNvPr id="16" name="Text 8"/>
          <p:cNvSpPr/>
          <p:nvPr/>
        </p:nvSpPr>
        <p:spPr>
          <a:xfrm>
            <a:off x="661492" y="3574753"/>
            <a:ext cx="3686076"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r">
              <a:lnSpc>
                <a:spcPts val="1875"/>
              </a:lnSpc>
              <a:buNone/>
            </a:pPr>
            <a:r>
              <a:rPr lang="en-US" sz="1667" dirty="0">
                <a:solidFill>
                  <a:srgbClr val="272525"/>
                </a:solidFill>
                <a:latin typeface="Inter" pitchFamily="34" charset="0"/>
                <a:ea typeface="Inter" pitchFamily="34" charset="-122"/>
                <a:cs typeface="Inter" pitchFamily="34" charset="-120"/>
              </a:rPr>
              <a:t>Ensuring consistency and improvement in data practices</a:t>
            </a:r>
            <a:endParaRPr lang="en-US" sz="1667" dirty="0"/>
          </a:p>
        </p:txBody>
      </p:sp>
      <p:pic>
        <p:nvPicPr>
          <p:cNvPr id="17" name="Image 6" descr="preencoded.png"/>
          <p:cNvPicPr>
            <a:picLocks noChangeAspect="1"/>
          </p:cNvPicPr>
          <p:nvPr/>
        </p:nvPicPr>
        <p:blipFill>
          <a:blip r:embed="rId9"/>
          <a:stretch>
            <a:fillRect/>
          </a:stretch>
        </p:blipFill>
        <p:spPr>
          <a:xfrm>
            <a:off x="4574382" y="1314054"/>
            <a:ext cx="3043238" cy="3043238"/>
          </a:xfrm>
          <a:prstGeom prst="rect">
            <a:avLst/>
          </a:prstGeom>
        </p:spPr>
      </p:pic>
      <p:pic>
        <p:nvPicPr>
          <p:cNvPr id="18" name="Image 7" descr="preencoded.png"/>
          <p:cNvPicPr>
            <a:picLocks noChangeAspect="1"/>
          </p:cNvPicPr>
          <p:nvPr/>
        </p:nvPicPr>
        <p:blipFill>
          <a:blip r:embed="rId10"/>
          <a:stretch>
            <a:fillRect/>
          </a:stretch>
        </p:blipFill>
        <p:spPr>
          <a:xfrm>
            <a:off x="5111354" y="3306664"/>
            <a:ext cx="226219" cy="282773"/>
          </a:xfrm>
          <a:prstGeom prst="rect">
            <a:avLst/>
          </a:prstGeom>
        </p:spPr>
      </p:pic>
      <p:sp>
        <p:nvSpPr>
          <p:cNvPr id="19" name="Text 9"/>
          <p:cNvSpPr/>
          <p:nvPr/>
        </p:nvSpPr>
        <p:spPr>
          <a:xfrm>
            <a:off x="661492" y="4527352"/>
            <a:ext cx="10869018"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250" dirty="0">
                <a:solidFill>
                  <a:srgbClr val="272525"/>
                </a:solidFill>
                <a:latin typeface="Inter" pitchFamily="34" charset="0"/>
                <a:ea typeface="Inter" pitchFamily="34" charset="-122"/>
                <a:cs typeface="Inter" pitchFamily="34" charset="-120"/>
              </a:rPr>
              <a:t>In today's data-driven economy, organizations struggle to establish consistent, secure, and value-generating data practices. CMMI for Data addresses this challenge by providing a comprehensive framework for assessing and improving data management maturity.</a:t>
            </a:r>
            <a:endParaRPr lang="en-US" sz="1250" dirty="0"/>
          </a:p>
        </p:txBody>
      </p:sp>
      <p:sp>
        <p:nvSpPr>
          <p:cNvPr id="20" name="Text 10"/>
          <p:cNvSpPr/>
          <p:nvPr/>
        </p:nvSpPr>
        <p:spPr>
          <a:xfrm>
            <a:off x="661492" y="5212095"/>
            <a:ext cx="10869018"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250" dirty="0">
                <a:solidFill>
                  <a:srgbClr val="272525"/>
                </a:solidFill>
                <a:latin typeface="Inter" pitchFamily="34" charset="0"/>
                <a:ea typeface="Inter" pitchFamily="34" charset="-122"/>
                <a:cs typeface="Inter" pitchFamily="34" charset="-120"/>
              </a:rPr>
              <a:t>Unlike traditional data governance frameworks that focus primarily on policies, CMMI for Data evaluates the entire data lifecycle through the lens of process maturity. This approach ensures that data practices are not only well-defined but also </a:t>
            </a:r>
            <a:r>
              <a:rPr lang="en-US" sz="1250" b="1" dirty="0">
                <a:solidFill>
                  <a:srgbClr val="272525"/>
                </a:solidFill>
                <a:latin typeface="Inter" pitchFamily="34" charset="0"/>
                <a:ea typeface="Inter" pitchFamily="34" charset="-122"/>
                <a:cs typeface="Inter" pitchFamily="34" charset="-120"/>
              </a:rPr>
              <a:t>mature, repeatable, secure, and measurable</a:t>
            </a:r>
            <a:r>
              <a:rPr lang="en-US" sz="1250" dirty="0">
                <a:solidFill>
                  <a:srgbClr val="272525"/>
                </a:solidFill>
                <a:latin typeface="Inter" pitchFamily="34" charset="0"/>
                <a:ea typeface="Inter" pitchFamily="34" charset="-122"/>
                <a:cs typeface="Inter" pitchFamily="34" charset="-120"/>
              </a:rPr>
              <a:t>.</a:t>
            </a:r>
            <a:endParaRPr lang="en-US" sz="1250" dirty="0"/>
          </a:p>
        </p:txBody>
      </p:sp>
      <p:sp>
        <p:nvSpPr>
          <p:cNvPr id="21" name="Text 11"/>
          <p:cNvSpPr/>
          <p:nvPr/>
        </p:nvSpPr>
        <p:spPr>
          <a:xfrm>
            <a:off x="661492" y="6174868"/>
            <a:ext cx="10869018"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292"/>
              </a:lnSpc>
              <a:buNone/>
            </a:pPr>
            <a:r>
              <a:rPr lang="en-US" sz="1250" dirty="0">
                <a:solidFill>
                  <a:srgbClr val="272525"/>
                </a:solidFill>
                <a:latin typeface="Inter" pitchFamily="34" charset="0"/>
                <a:ea typeface="Inter" pitchFamily="34" charset="-122"/>
                <a:cs typeface="Inter" pitchFamily="34" charset="-120"/>
              </a:rPr>
              <a:t>By positioning CMMI for Data as the bridge between data governance and business intelligence, practitioners can demonstrate tangible value that resonates with C-suite executives concerned with data-driven decision making.</a:t>
            </a:r>
            <a:endParaRPr lang="en-US" sz="1250" dirty="0"/>
          </a:p>
        </p:txBody>
      </p:sp>
      <p:sp>
        <p:nvSpPr>
          <p:cNvPr id="22" name="Text 0">
            <a:extLst>
              <a:ext uri="{FF2B5EF4-FFF2-40B4-BE49-F238E27FC236}">
                <a16:creationId xmlns:a16="http://schemas.microsoft.com/office/drawing/2014/main" id="{9EFC92B8-5607-4005-9307-9B6052973F30}"/>
              </a:ext>
            </a:extLst>
          </p:cNvPr>
          <p:cNvSpPr/>
          <p:nvPr/>
        </p:nvSpPr>
        <p:spPr>
          <a:xfrm>
            <a:off x="661492" y="298501"/>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a:lnSpc>
                <a:spcPts val="3708"/>
              </a:lnSpc>
            </a:pPr>
            <a:r>
              <a:rPr lang="en-US" sz="4000" b="1" dirty="0">
                <a:solidFill>
                  <a:srgbClr val="000000"/>
                </a:solidFill>
                <a:latin typeface="Inter Bold" pitchFamily="34" charset="0"/>
                <a:ea typeface="Inter Bold" pitchFamily="34" charset="-122"/>
                <a:cs typeface="Inter Bold" pitchFamily="34" charset="-120"/>
              </a:rPr>
              <a:t>CMMI for Data: Maturity in the Information Age</a:t>
            </a:r>
            <a:endParaRPr lang="en-US" sz="4000" dirty="0"/>
          </a:p>
        </p:txBody>
      </p:sp>
    </p:spTree>
    <p:extLst>
      <p:ext uri="{BB962C8B-B14F-4D97-AF65-F5344CB8AC3E}">
        <p14:creationId xmlns:p14="http://schemas.microsoft.com/office/powerpoint/2010/main" val="17244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Shape 1"/>
          <p:cNvSpPr/>
          <p:nvPr/>
        </p:nvSpPr>
        <p:spPr>
          <a:xfrm>
            <a:off x="608608" y="1780680"/>
            <a:ext cx="3542308" cy="2322909"/>
          </a:xfrm>
          <a:prstGeom prst="roundRect">
            <a:avLst>
              <a:gd name="adj" fmla="val 3433"/>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000"/>
          </a:p>
        </p:txBody>
      </p:sp>
      <p:sp>
        <p:nvSpPr>
          <p:cNvPr id="4" name="Text 2"/>
          <p:cNvSpPr/>
          <p:nvPr/>
        </p:nvSpPr>
        <p:spPr>
          <a:xfrm>
            <a:off x="788790" y="1960860"/>
            <a:ext cx="2341959" cy="271661"/>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2333" b="1" dirty="0">
                <a:solidFill>
                  <a:srgbClr val="272525"/>
                </a:solidFill>
                <a:latin typeface="Inter Bold" pitchFamily="34" charset="0"/>
                <a:ea typeface="Inter Bold" pitchFamily="34" charset="-122"/>
                <a:cs typeface="Inter Bold" pitchFamily="34" charset="-120"/>
              </a:rPr>
              <a:t>Beyond Traditional HR</a:t>
            </a:r>
            <a:endParaRPr lang="en-US" sz="2333" dirty="0"/>
          </a:p>
        </p:txBody>
      </p:sp>
      <p:sp>
        <p:nvSpPr>
          <p:cNvPr id="5" name="Text 3"/>
          <p:cNvSpPr/>
          <p:nvPr/>
        </p:nvSpPr>
        <p:spPr>
          <a:xfrm>
            <a:off x="788789" y="2336800"/>
            <a:ext cx="3181945" cy="1391047"/>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667" dirty="0">
                <a:solidFill>
                  <a:srgbClr val="272525"/>
                </a:solidFill>
                <a:latin typeface="Inter" pitchFamily="34" charset="0"/>
                <a:ea typeface="Inter" pitchFamily="34" charset="-122"/>
                <a:cs typeface="Inter" pitchFamily="34" charset="-120"/>
              </a:rPr>
              <a:t>CMMI for People transcends standard HR functions by focusing on measurable workforce capabilities and performance outcomes rather than just policies and procedures.</a:t>
            </a:r>
            <a:endParaRPr lang="en-US" sz="1667" dirty="0"/>
          </a:p>
        </p:txBody>
      </p:sp>
      <p:sp>
        <p:nvSpPr>
          <p:cNvPr id="6" name="Shape 4"/>
          <p:cNvSpPr/>
          <p:nvPr/>
        </p:nvSpPr>
        <p:spPr>
          <a:xfrm>
            <a:off x="4324747" y="1780680"/>
            <a:ext cx="3542407" cy="2322909"/>
          </a:xfrm>
          <a:prstGeom prst="roundRect">
            <a:avLst>
              <a:gd name="adj" fmla="val 3433"/>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000"/>
          </a:p>
        </p:txBody>
      </p:sp>
      <p:sp>
        <p:nvSpPr>
          <p:cNvPr id="7" name="Text 5"/>
          <p:cNvSpPr/>
          <p:nvPr/>
        </p:nvSpPr>
        <p:spPr>
          <a:xfrm>
            <a:off x="4504929" y="1960860"/>
            <a:ext cx="2855019" cy="271661"/>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2333" b="1" dirty="0">
                <a:solidFill>
                  <a:srgbClr val="272525"/>
                </a:solidFill>
                <a:latin typeface="Inter Bold" pitchFamily="34" charset="0"/>
                <a:ea typeface="Inter Bold" pitchFamily="34" charset="-122"/>
                <a:cs typeface="Inter Bold" pitchFamily="34" charset="-120"/>
              </a:rPr>
              <a:t>Appraisable Best Practices</a:t>
            </a:r>
            <a:endParaRPr lang="en-US" sz="2333" dirty="0"/>
          </a:p>
        </p:txBody>
      </p:sp>
      <p:sp>
        <p:nvSpPr>
          <p:cNvPr id="8" name="Text 6"/>
          <p:cNvSpPr/>
          <p:nvPr/>
        </p:nvSpPr>
        <p:spPr>
          <a:xfrm>
            <a:off x="4504929" y="2336800"/>
            <a:ext cx="3182044" cy="1391047"/>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667" dirty="0">
                <a:solidFill>
                  <a:srgbClr val="272525"/>
                </a:solidFill>
                <a:latin typeface="Inter" pitchFamily="34" charset="0"/>
                <a:ea typeface="Inter" pitchFamily="34" charset="-122"/>
                <a:cs typeface="Inter" pitchFamily="34" charset="-120"/>
              </a:rPr>
              <a:t>Provides objective assessment of workforce strategies through concrete, observable practices that can be evaluated and improved systematically.</a:t>
            </a:r>
            <a:endParaRPr lang="en-US" sz="1667" dirty="0"/>
          </a:p>
        </p:txBody>
      </p:sp>
      <p:sp>
        <p:nvSpPr>
          <p:cNvPr id="9" name="Shape 7"/>
          <p:cNvSpPr/>
          <p:nvPr/>
        </p:nvSpPr>
        <p:spPr>
          <a:xfrm>
            <a:off x="8040985" y="1780680"/>
            <a:ext cx="3542308" cy="2322909"/>
          </a:xfrm>
          <a:prstGeom prst="roundRect">
            <a:avLst>
              <a:gd name="adj" fmla="val 3433"/>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000"/>
          </a:p>
        </p:txBody>
      </p:sp>
      <p:sp>
        <p:nvSpPr>
          <p:cNvPr id="10" name="Text 8"/>
          <p:cNvSpPr/>
          <p:nvPr/>
        </p:nvSpPr>
        <p:spPr>
          <a:xfrm>
            <a:off x="8221167" y="1960860"/>
            <a:ext cx="2687241" cy="271661"/>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25"/>
              </a:lnSpc>
              <a:buNone/>
            </a:pPr>
            <a:r>
              <a:rPr lang="en-US" sz="2333" b="1" dirty="0">
                <a:solidFill>
                  <a:srgbClr val="272525"/>
                </a:solidFill>
                <a:latin typeface="Inter Bold" pitchFamily="34" charset="0"/>
                <a:ea typeface="Inter Bold" pitchFamily="34" charset="-122"/>
                <a:cs typeface="Inter Bold" pitchFamily="34" charset="-120"/>
              </a:rPr>
              <a:t>Continuous Improvement</a:t>
            </a:r>
            <a:endParaRPr lang="en-US" sz="2333" dirty="0"/>
          </a:p>
        </p:txBody>
      </p:sp>
      <p:sp>
        <p:nvSpPr>
          <p:cNvPr id="11" name="Text 9"/>
          <p:cNvSpPr/>
          <p:nvPr/>
        </p:nvSpPr>
        <p:spPr>
          <a:xfrm>
            <a:off x="8221167" y="2336800"/>
            <a:ext cx="3181945" cy="111283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667" dirty="0">
                <a:solidFill>
                  <a:srgbClr val="272525"/>
                </a:solidFill>
                <a:latin typeface="Inter" pitchFamily="34" charset="0"/>
                <a:ea typeface="Inter" pitchFamily="34" charset="-122"/>
                <a:cs typeface="Inter" pitchFamily="34" charset="-120"/>
              </a:rPr>
              <a:t>Establishes a framework for ongoing workforce development that adapts to changing business needs and measures progress quantitatively.</a:t>
            </a:r>
            <a:endParaRPr lang="en-US" sz="1667" dirty="0"/>
          </a:p>
        </p:txBody>
      </p:sp>
      <p:sp>
        <p:nvSpPr>
          <p:cNvPr id="12" name="Text 10"/>
          <p:cNvSpPr/>
          <p:nvPr/>
        </p:nvSpPr>
        <p:spPr>
          <a:xfrm>
            <a:off x="608608" y="4422806"/>
            <a:ext cx="10974784" cy="83462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667" dirty="0">
                <a:solidFill>
                  <a:srgbClr val="272525"/>
                </a:solidFill>
                <a:latin typeface="Inter" pitchFamily="34" charset="0"/>
                <a:ea typeface="Inter" pitchFamily="34" charset="-122"/>
                <a:cs typeface="Inter" pitchFamily="34" charset="-120"/>
              </a:rPr>
              <a:t>While most organizations acknowledge that "people are our greatest asset," few have systematic approaches to developing and measuring workforce capabilities. CMMI for People fills this gap by providing </a:t>
            </a:r>
            <a:r>
              <a:rPr lang="en-US" sz="1667" b="1" dirty="0">
                <a:solidFill>
                  <a:srgbClr val="272525"/>
                </a:solidFill>
                <a:latin typeface="Inter" pitchFamily="34" charset="0"/>
                <a:ea typeface="Inter" pitchFamily="34" charset="-122"/>
                <a:cs typeface="Inter" pitchFamily="34" charset="-120"/>
              </a:rPr>
              <a:t>appraisable best practices</a:t>
            </a:r>
            <a:r>
              <a:rPr lang="en-US" sz="1667" dirty="0">
                <a:solidFill>
                  <a:srgbClr val="272525"/>
                </a:solidFill>
                <a:latin typeface="Inter" pitchFamily="34" charset="0"/>
                <a:ea typeface="Inter" pitchFamily="34" charset="-122"/>
                <a:cs typeface="Inter" pitchFamily="34" charset="-120"/>
              </a:rPr>
              <a:t> that transform human resource management from an administrative function to a strategic enabler.</a:t>
            </a:r>
            <a:endParaRPr lang="en-US" sz="1667" dirty="0"/>
          </a:p>
        </p:txBody>
      </p:sp>
      <p:sp>
        <p:nvSpPr>
          <p:cNvPr id="13" name="Text 11"/>
          <p:cNvSpPr/>
          <p:nvPr/>
        </p:nvSpPr>
        <p:spPr>
          <a:xfrm>
            <a:off x="608608" y="5452994"/>
            <a:ext cx="10974784" cy="834628"/>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2167"/>
              </a:lnSpc>
              <a:buNone/>
            </a:pPr>
            <a:r>
              <a:rPr lang="en-US" sz="1667" dirty="0">
                <a:solidFill>
                  <a:srgbClr val="272525"/>
                </a:solidFill>
                <a:latin typeface="Inter" pitchFamily="34" charset="0"/>
                <a:ea typeface="Inter" pitchFamily="34" charset="-122"/>
                <a:cs typeface="Inter" pitchFamily="34" charset="-120"/>
              </a:rPr>
              <a:t>By focusing on the maturity of workforce processes, CMMI for People enables organizations to build high-performing, empowered teams with consistent, measurable outcomes. This approach resonates with executives seeking to address talent challenges in an increasingly competitive marketplace.</a:t>
            </a:r>
            <a:endParaRPr lang="en-US" sz="1667" dirty="0"/>
          </a:p>
        </p:txBody>
      </p:sp>
      <p:sp>
        <p:nvSpPr>
          <p:cNvPr id="14" name="Text 0">
            <a:extLst>
              <a:ext uri="{FF2B5EF4-FFF2-40B4-BE49-F238E27FC236}">
                <a16:creationId xmlns:a16="http://schemas.microsoft.com/office/drawing/2014/main" id="{4233509B-5E0F-AA9E-C0CA-6BA593433698}"/>
              </a:ext>
            </a:extLst>
          </p:cNvPr>
          <p:cNvSpPr/>
          <p:nvPr/>
        </p:nvSpPr>
        <p:spPr>
          <a:xfrm>
            <a:off x="608608" y="0"/>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solidFill>
                  <a:srgbClr val="000000"/>
                </a:solidFill>
                <a:latin typeface="Inter Bold" pitchFamily="34" charset="0"/>
                <a:ea typeface="Inter Bold" pitchFamily="34" charset="-122"/>
                <a:cs typeface="Inter Bold" pitchFamily="34" charset="-120"/>
              </a:rPr>
              <a:t>CMMI for People: Elevating Workforce Excellence</a:t>
            </a:r>
          </a:p>
          <a:p>
            <a:pPr marL="0" indent="0" algn="l">
              <a:lnSpc>
                <a:spcPct val="150000"/>
              </a:lnSpc>
              <a:buNone/>
            </a:pPr>
            <a:endParaRPr lang="en-US" sz="4000" dirty="0"/>
          </a:p>
        </p:txBody>
      </p:sp>
    </p:spTree>
    <p:extLst>
      <p:ext uri="{BB962C8B-B14F-4D97-AF65-F5344CB8AC3E}">
        <p14:creationId xmlns:p14="http://schemas.microsoft.com/office/powerpoint/2010/main" val="274691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3" name="Image 0" descr="preencoded.png"/>
          <p:cNvPicPr>
            <a:picLocks noChangeAspect="1"/>
          </p:cNvPicPr>
          <p:nvPr/>
        </p:nvPicPr>
        <p:blipFill>
          <a:blip r:embed="rId3"/>
          <a:stretch>
            <a:fillRect/>
          </a:stretch>
        </p:blipFill>
        <p:spPr>
          <a:xfrm>
            <a:off x="648891" y="1270099"/>
            <a:ext cx="741660" cy="889993"/>
          </a:xfrm>
          <a:prstGeom prst="rect">
            <a:avLst/>
          </a:prstGeom>
        </p:spPr>
      </p:pic>
      <p:sp>
        <p:nvSpPr>
          <p:cNvPr id="4" name="Text 1"/>
          <p:cNvSpPr/>
          <p:nvPr/>
        </p:nvSpPr>
        <p:spPr>
          <a:xfrm>
            <a:off x="1538883" y="1418432"/>
            <a:ext cx="2211983" cy="2317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792"/>
              </a:lnSpc>
              <a:buNone/>
            </a:pPr>
            <a:r>
              <a:rPr lang="en-US" sz="1667" b="1" dirty="0">
                <a:solidFill>
                  <a:srgbClr val="272525"/>
                </a:solidFill>
                <a:latin typeface="Inter Bold" pitchFamily="34" charset="0"/>
                <a:ea typeface="Inter Bold" pitchFamily="34" charset="-122"/>
                <a:cs typeface="Inter Bold" pitchFamily="34" charset="-120"/>
              </a:rPr>
              <a:t>Ad-hoc Experimentation</a:t>
            </a:r>
            <a:endParaRPr lang="en-US" sz="1667" dirty="0"/>
          </a:p>
        </p:txBody>
      </p:sp>
      <p:sp>
        <p:nvSpPr>
          <p:cNvPr id="5" name="Text 2"/>
          <p:cNvSpPr/>
          <p:nvPr/>
        </p:nvSpPr>
        <p:spPr>
          <a:xfrm>
            <a:off x="1538882" y="1739206"/>
            <a:ext cx="10004227" cy="2373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1250" dirty="0">
                <a:solidFill>
                  <a:srgbClr val="272525"/>
                </a:solidFill>
                <a:latin typeface="Inter" pitchFamily="34" charset="0"/>
                <a:ea typeface="Inter" pitchFamily="34" charset="-122"/>
                <a:cs typeface="Inter" pitchFamily="34" charset="-120"/>
              </a:rPr>
              <a:t>Isolated AI projects with inconsistent approaches and unpredictable outcomes</a:t>
            </a:r>
            <a:endParaRPr lang="en-US" sz="1250" dirty="0"/>
          </a:p>
        </p:txBody>
      </p:sp>
      <p:pic>
        <p:nvPicPr>
          <p:cNvPr id="6" name="Image 1" descr="preencoded.png"/>
          <p:cNvPicPr>
            <a:picLocks noChangeAspect="1"/>
          </p:cNvPicPr>
          <p:nvPr/>
        </p:nvPicPr>
        <p:blipFill>
          <a:blip r:embed="rId4"/>
          <a:stretch>
            <a:fillRect/>
          </a:stretch>
        </p:blipFill>
        <p:spPr>
          <a:xfrm>
            <a:off x="648891" y="2160092"/>
            <a:ext cx="741660" cy="889993"/>
          </a:xfrm>
          <a:prstGeom prst="rect">
            <a:avLst/>
          </a:prstGeom>
        </p:spPr>
      </p:pic>
      <p:sp>
        <p:nvSpPr>
          <p:cNvPr id="7" name="Text 3"/>
          <p:cNvSpPr/>
          <p:nvPr/>
        </p:nvSpPr>
        <p:spPr>
          <a:xfrm>
            <a:off x="1538883" y="2308423"/>
            <a:ext cx="1854101" cy="2317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792"/>
              </a:lnSpc>
              <a:buNone/>
            </a:pPr>
            <a:r>
              <a:rPr lang="en-US" sz="1667" b="1" dirty="0">
                <a:solidFill>
                  <a:srgbClr val="272525"/>
                </a:solidFill>
                <a:latin typeface="Inter Bold" pitchFamily="34" charset="0"/>
                <a:ea typeface="Inter Bold" pitchFamily="34" charset="-122"/>
                <a:cs typeface="Inter Bold" pitchFamily="34" charset="-120"/>
              </a:rPr>
              <a:t>Process Definition</a:t>
            </a:r>
            <a:endParaRPr lang="en-US" sz="1667" dirty="0"/>
          </a:p>
        </p:txBody>
      </p:sp>
      <p:sp>
        <p:nvSpPr>
          <p:cNvPr id="8" name="Text 4"/>
          <p:cNvSpPr/>
          <p:nvPr/>
        </p:nvSpPr>
        <p:spPr>
          <a:xfrm>
            <a:off x="1538882" y="2629197"/>
            <a:ext cx="10004227" cy="2373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1250" dirty="0">
                <a:solidFill>
                  <a:srgbClr val="272525"/>
                </a:solidFill>
                <a:latin typeface="Inter" pitchFamily="34" charset="0"/>
                <a:ea typeface="Inter" pitchFamily="34" charset="-122"/>
                <a:cs typeface="Inter" pitchFamily="34" charset="-120"/>
              </a:rPr>
              <a:t>Establishing standardized methods for AI development, testing, and deployment</a:t>
            </a:r>
            <a:endParaRPr lang="en-US" sz="1250" dirty="0"/>
          </a:p>
        </p:txBody>
      </p:sp>
      <p:pic>
        <p:nvPicPr>
          <p:cNvPr id="9" name="Image 2" descr="preencoded.png"/>
          <p:cNvPicPr>
            <a:picLocks noChangeAspect="1"/>
          </p:cNvPicPr>
          <p:nvPr/>
        </p:nvPicPr>
        <p:blipFill>
          <a:blip r:embed="rId5"/>
          <a:stretch>
            <a:fillRect/>
          </a:stretch>
        </p:blipFill>
        <p:spPr>
          <a:xfrm>
            <a:off x="648891" y="3050084"/>
            <a:ext cx="741660" cy="889993"/>
          </a:xfrm>
          <a:prstGeom prst="rect">
            <a:avLst/>
          </a:prstGeom>
        </p:spPr>
      </p:pic>
      <p:sp>
        <p:nvSpPr>
          <p:cNvPr id="10" name="Text 5"/>
          <p:cNvSpPr/>
          <p:nvPr/>
        </p:nvSpPr>
        <p:spPr>
          <a:xfrm>
            <a:off x="1538883" y="3198416"/>
            <a:ext cx="2137073" cy="2317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792"/>
              </a:lnSpc>
              <a:buNone/>
            </a:pPr>
            <a:r>
              <a:rPr lang="en-US" sz="1667" b="1" dirty="0">
                <a:solidFill>
                  <a:srgbClr val="272525"/>
                </a:solidFill>
                <a:latin typeface="Inter Bold" pitchFamily="34" charset="0"/>
                <a:ea typeface="Inter Bold" pitchFamily="34" charset="-122"/>
                <a:cs typeface="Inter Bold" pitchFamily="34" charset="-120"/>
              </a:rPr>
              <a:t>Measurement &amp; Control</a:t>
            </a:r>
            <a:endParaRPr lang="en-US" sz="1667" dirty="0"/>
          </a:p>
        </p:txBody>
      </p:sp>
      <p:sp>
        <p:nvSpPr>
          <p:cNvPr id="11" name="Text 6"/>
          <p:cNvSpPr/>
          <p:nvPr/>
        </p:nvSpPr>
        <p:spPr>
          <a:xfrm>
            <a:off x="1538882" y="3519190"/>
            <a:ext cx="10004227" cy="2373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1250" dirty="0">
                <a:solidFill>
                  <a:srgbClr val="272525"/>
                </a:solidFill>
                <a:latin typeface="Inter" pitchFamily="34" charset="0"/>
                <a:ea typeface="Inter" pitchFamily="34" charset="-122"/>
                <a:cs typeface="Inter" pitchFamily="34" charset="-120"/>
              </a:rPr>
              <a:t>Implementing metrics and feedback loops to evaluate AI performance</a:t>
            </a:r>
            <a:endParaRPr lang="en-US" sz="1250" dirty="0"/>
          </a:p>
        </p:txBody>
      </p:sp>
      <p:pic>
        <p:nvPicPr>
          <p:cNvPr id="12" name="Image 3" descr="preencoded.png"/>
          <p:cNvPicPr>
            <a:picLocks noChangeAspect="1"/>
          </p:cNvPicPr>
          <p:nvPr/>
        </p:nvPicPr>
        <p:blipFill>
          <a:blip r:embed="rId6"/>
          <a:stretch>
            <a:fillRect/>
          </a:stretch>
        </p:blipFill>
        <p:spPr>
          <a:xfrm>
            <a:off x="648891" y="3940076"/>
            <a:ext cx="741660" cy="889993"/>
          </a:xfrm>
          <a:prstGeom prst="rect">
            <a:avLst/>
          </a:prstGeom>
        </p:spPr>
      </p:pic>
      <p:sp>
        <p:nvSpPr>
          <p:cNvPr id="13" name="Text 7"/>
          <p:cNvSpPr/>
          <p:nvPr/>
        </p:nvSpPr>
        <p:spPr>
          <a:xfrm>
            <a:off x="1538882" y="4088408"/>
            <a:ext cx="1855292" cy="23177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792"/>
              </a:lnSpc>
              <a:buNone/>
            </a:pPr>
            <a:r>
              <a:rPr lang="en-US" sz="1667" b="1" dirty="0">
                <a:solidFill>
                  <a:srgbClr val="272525"/>
                </a:solidFill>
                <a:latin typeface="Inter Bold" pitchFamily="34" charset="0"/>
                <a:ea typeface="Inter Bold" pitchFamily="34" charset="-122"/>
                <a:cs typeface="Inter Bold" pitchFamily="34" charset="-120"/>
              </a:rPr>
              <a:t>Strategic Integration</a:t>
            </a:r>
            <a:endParaRPr lang="en-US" sz="1667" dirty="0"/>
          </a:p>
        </p:txBody>
      </p:sp>
      <p:sp>
        <p:nvSpPr>
          <p:cNvPr id="14" name="Text 8"/>
          <p:cNvSpPr/>
          <p:nvPr/>
        </p:nvSpPr>
        <p:spPr>
          <a:xfrm>
            <a:off x="1538882" y="4409182"/>
            <a:ext cx="10004227" cy="23733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1250" dirty="0">
                <a:solidFill>
                  <a:srgbClr val="272525"/>
                </a:solidFill>
                <a:latin typeface="Inter" pitchFamily="34" charset="0"/>
                <a:ea typeface="Inter" pitchFamily="34" charset="-122"/>
                <a:cs typeface="Inter" pitchFamily="34" charset="-120"/>
              </a:rPr>
              <a:t>Embedding mature AI capabilities into core business operations</a:t>
            </a:r>
            <a:endParaRPr lang="en-US" sz="1250" dirty="0"/>
          </a:p>
        </p:txBody>
      </p:sp>
      <p:sp>
        <p:nvSpPr>
          <p:cNvPr id="15" name="Text 9"/>
          <p:cNvSpPr/>
          <p:nvPr/>
        </p:nvSpPr>
        <p:spPr>
          <a:xfrm>
            <a:off x="648891" y="4996855"/>
            <a:ext cx="10894219" cy="474663"/>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1250" dirty="0">
                <a:solidFill>
                  <a:srgbClr val="272525"/>
                </a:solidFill>
                <a:latin typeface="Inter" pitchFamily="34" charset="0"/>
                <a:ea typeface="Inter" pitchFamily="34" charset="-122"/>
                <a:cs typeface="Inter" pitchFamily="34" charset="-120"/>
              </a:rPr>
              <a:t>As organizations rush to implement AI solutions, many struggle with inconsistent approaches, ethical concerns, and unreliable outcomes. The emerging CMMI for AI addresses these challenges by providing a structured pathway to </a:t>
            </a:r>
            <a:r>
              <a:rPr lang="en-US" sz="1250" b="1" dirty="0">
                <a:solidFill>
                  <a:srgbClr val="272525"/>
                </a:solidFill>
                <a:latin typeface="Inter" pitchFamily="34" charset="0"/>
                <a:ea typeface="Inter" pitchFamily="34" charset="-122"/>
                <a:cs typeface="Inter" pitchFamily="34" charset="-120"/>
              </a:rPr>
              <a:t>integrate AI in a process-based, measurable, and repeatable manner</a:t>
            </a:r>
            <a:r>
              <a:rPr lang="en-US" sz="1250" dirty="0">
                <a:solidFill>
                  <a:srgbClr val="272525"/>
                </a:solidFill>
                <a:latin typeface="Inter" pitchFamily="34" charset="0"/>
                <a:ea typeface="Inter" pitchFamily="34" charset="-122"/>
                <a:cs typeface="Inter" pitchFamily="34" charset="-120"/>
              </a:rPr>
              <a:t>.</a:t>
            </a:r>
            <a:endParaRPr lang="en-US" sz="1250" dirty="0"/>
          </a:p>
        </p:txBody>
      </p:sp>
      <p:sp>
        <p:nvSpPr>
          <p:cNvPr id="16" name="Text 10"/>
          <p:cNvSpPr/>
          <p:nvPr/>
        </p:nvSpPr>
        <p:spPr>
          <a:xfrm>
            <a:off x="648891" y="5803064"/>
            <a:ext cx="10894219" cy="711994"/>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1250" dirty="0">
                <a:solidFill>
                  <a:srgbClr val="272525"/>
                </a:solidFill>
                <a:latin typeface="Inter" pitchFamily="34" charset="0"/>
                <a:ea typeface="Inter" pitchFamily="34" charset="-122"/>
                <a:cs typeface="Inter" pitchFamily="34" charset="-120"/>
              </a:rPr>
              <a:t>This framework guides organizations from sporadic AI experimentation to strategically embedded, reliable AI capabilities. By positioning themselves as guides through this AI maturity journey, CMMI practitioners can tap into one of the most pressing business priorities today, offering immediate and significant value that transcends traditional compliance requirements.</a:t>
            </a:r>
            <a:endParaRPr lang="en-US" sz="1250" dirty="0"/>
          </a:p>
        </p:txBody>
      </p:sp>
      <p:sp>
        <p:nvSpPr>
          <p:cNvPr id="17" name="Text 0">
            <a:extLst>
              <a:ext uri="{FF2B5EF4-FFF2-40B4-BE49-F238E27FC236}">
                <a16:creationId xmlns:a16="http://schemas.microsoft.com/office/drawing/2014/main" id="{3D923C62-A20E-4950-8BFD-BE1A809F0919}"/>
              </a:ext>
            </a:extLst>
          </p:cNvPr>
          <p:cNvSpPr/>
          <p:nvPr/>
        </p:nvSpPr>
        <p:spPr>
          <a:xfrm>
            <a:off x="648891" y="-36441"/>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solidFill>
                  <a:srgbClr val="000000"/>
                </a:solidFill>
                <a:latin typeface="Inter Bold" pitchFamily="34" charset="0"/>
                <a:ea typeface="Inter Bold" pitchFamily="34" charset="-122"/>
                <a:cs typeface="Inter Bold" pitchFamily="34" charset="-120"/>
              </a:rPr>
              <a:t>CMMI for AI: Guiding the Next Frontier</a:t>
            </a:r>
          </a:p>
          <a:p>
            <a:pPr marL="0" indent="0" algn="l">
              <a:lnSpc>
                <a:spcPct val="150000"/>
              </a:lnSpc>
              <a:buNone/>
            </a:pPr>
            <a:endParaRPr lang="en-US" sz="4000" dirty="0"/>
          </a:p>
        </p:txBody>
      </p:sp>
    </p:spTree>
    <p:extLst>
      <p:ext uri="{BB962C8B-B14F-4D97-AF65-F5344CB8AC3E}">
        <p14:creationId xmlns:p14="http://schemas.microsoft.com/office/powerpoint/2010/main" val="23352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Shape 1"/>
          <p:cNvSpPr/>
          <p:nvPr/>
        </p:nvSpPr>
        <p:spPr>
          <a:xfrm>
            <a:off x="661492" y="1453158"/>
            <a:ext cx="1811437" cy="871240"/>
          </a:xfrm>
          <a:prstGeom prst="roundRect">
            <a:avLst>
              <a:gd name="adj" fmla="val 7290"/>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pic>
        <p:nvPicPr>
          <p:cNvPr id="4" name="Image 0" descr="preencoded.png"/>
          <p:cNvPicPr>
            <a:picLocks noChangeAspect="1"/>
          </p:cNvPicPr>
          <p:nvPr/>
        </p:nvPicPr>
        <p:blipFill>
          <a:blip r:embed="rId3"/>
          <a:stretch>
            <a:fillRect/>
          </a:stretch>
        </p:blipFill>
        <p:spPr>
          <a:xfrm>
            <a:off x="1460897" y="1755874"/>
            <a:ext cx="212626" cy="265807"/>
          </a:xfrm>
          <a:prstGeom prst="rect">
            <a:avLst/>
          </a:prstGeom>
        </p:spPr>
      </p:pic>
      <p:sp>
        <p:nvSpPr>
          <p:cNvPr id="5" name="Text 2"/>
          <p:cNvSpPr/>
          <p:nvPr/>
        </p:nvSpPr>
        <p:spPr>
          <a:xfrm>
            <a:off x="2624138" y="1604368"/>
            <a:ext cx="2073473" cy="23624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2000" b="1" dirty="0">
                <a:solidFill>
                  <a:srgbClr val="272525"/>
                </a:solidFill>
                <a:latin typeface="Inter Bold" pitchFamily="34" charset="0"/>
                <a:ea typeface="Inter Bold" pitchFamily="34" charset="-122"/>
                <a:cs typeface="Inter Bold" pitchFamily="34" charset="-120"/>
              </a:rPr>
              <a:t>Objective Assessment</a:t>
            </a:r>
            <a:endParaRPr lang="en-US" sz="2000" dirty="0"/>
          </a:p>
        </p:txBody>
      </p:sp>
      <p:sp>
        <p:nvSpPr>
          <p:cNvPr id="6" name="Text 3"/>
          <p:cNvSpPr/>
          <p:nvPr/>
        </p:nvSpPr>
        <p:spPr>
          <a:xfrm>
            <a:off x="2624138" y="1931293"/>
            <a:ext cx="3477816" cy="24189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Impartial evaluation of organizational capabilities</a:t>
            </a:r>
            <a:endParaRPr lang="en-US" sz="1667" dirty="0"/>
          </a:p>
        </p:txBody>
      </p:sp>
      <p:sp>
        <p:nvSpPr>
          <p:cNvPr id="7" name="Shape 4"/>
          <p:cNvSpPr/>
          <p:nvPr/>
        </p:nvSpPr>
        <p:spPr>
          <a:xfrm>
            <a:off x="2548533" y="2316460"/>
            <a:ext cx="8906371" cy="9525"/>
          </a:xfrm>
          <a:prstGeom prst="roundRect">
            <a:avLst>
              <a:gd name="adj" fmla="val 666790"/>
            </a:avLst>
          </a:prstGeom>
          <a:solidFill>
            <a:srgbClr val="C0C1D7"/>
          </a:solidFill>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sp>
        <p:nvSpPr>
          <p:cNvPr id="8" name="Shape 5"/>
          <p:cNvSpPr/>
          <p:nvPr/>
        </p:nvSpPr>
        <p:spPr>
          <a:xfrm>
            <a:off x="661492" y="2400003"/>
            <a:ext cx="3622973" cy="871240"/>
          </a:xfrm>
          <a:prstGeom prst="roundRect">
            <a:avLst>
              <a:gd name="adj" fmla="val 7290"/>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pic>
        <p:nvPicPr>
          <p:cNvPr id="9" name="Image 1" descr="preencoded.png"/>
          <p:cNvPicPr>
            <a:picLocks noChangeAspect="1"/>
          </p:cNvPicPr>
          <p:nvPr/>
        </p:nvPicPr>
        <p:blipFill>
          <a:blip r:embed="rId4"/>
          <a:stretch>
            <a:fillRect/>
          </a:stretch>
        </p:blipFill>
        <p:spPr>
          <a:xfrm>
            <a:off x="2366665" y="2729310"/>
            <a:ext cx="212626" cy="212626"/>
          </a:xfrm>
          <a:prstGeom prst="rect">
            <a:avLst/>
          </a:prstGeom>
        </p:spPr>
      </p:pic>
      <p:sp>
        <p:nvSpPr>
          <p:cNvPr id="10" name="Text 6"/>
          <p:cNvSpPr/>
          <p:nvPr/>
        </p:nvSpPr>
        <p:spPr>
          <a:xfrm>
            <a:off x="4435674" y="2551212"/>
            <a:ext cx="2176859" cy="23624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2000" b="1" dirty="0">
                <a:solidFill>
                  <a:srgbClr val="272525"/>
                </a:solidFill>
                <a:latin typeface="Inter Bold" pitchFamily="34" charset="0"/>
                <a:ea typeface="Inter Bold" pitchFamily="34" charset="-122"/>
                <a:cs typeface="Inter Bold" pitchFamily="34" charset="-120"/>
              </a:rPr>
              <a:t>Maturity Benchmarking</a:t>
            </a:r>
            <a:endParaRPr lang="en-US" sz="2000" dirty="0"/>
          </a:p>
        </p:txBody>
      </p:sp>
      <p:sp>
        <p:nvSpPr>
          <p:cNvPr id="11" name="Text 7"/>
          <p:cNvSpPr/>
          <p:nvPr/>
        </p:nvSpPr>
        <p:spPr>
          <a:xfrm>
            <a:off x="4435674" y="2878138"/>
            <a:ext cx="3332559" cy="24189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Clear measurement against industry standards</a:t>
            </a:r>
            <a:endParaRPr lang="en-US" sz="1667" dirty="0"/>
          </a:p>
        </p:txBody>
      </p:sp>
      <p:sp>
        <p:nvSpPr>
          <p:cNvPr id="12" name="Shape 8"/>
          <p:cNvSpPr/>
          <p:nvPr/>
        </p:nvSpPr>
        <p:spPr>
          <a:xfrm>
            <a:off x="4360069" y="3263305"/>
            <a:ext cx="7094835" cy="9525"/>
          </a:xfrm>
          <a:prstGeom prst="roundRect">
            <a:avLst>
              <a:gd name="adj" fmla="val 666790"/>
            </a:avLst>
          </a:prstGeom>
          <a:solidFill>
            <a:srgbClr val="C0C1D7"/>
          </a:solidFill>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sp>
        <p:nvSpPr>
          <p:cNvPr id="13" name="Shape 9"/>
          <p:cNvSpPr/>
          <p:nvPr/>
        </p:nvSpPr>
        <p:spPr>
          <a:xfrm>
            <a:off x="661492" y="3346847"/>
            <a:ext cx="5434508" cy="871240"/>
          </a:xfrm>
          <a:prstGeom prst="roundRect">
            <a:avLst>
              <a:gd name="adj" fmla="val 7290"/>
            </a:avLst>
          </a:prstGeom>
          <a:solidFill>
            <a:srgbClr val="DADBF1"/>
          </a:solidFill>
          <a:ln w="7620">
            <a:solidFill>
              <a:srgbClr val="C0C1D7"/>
            </a:solidFill>
            <a:prstDash val="solid"/>
          </a:ln>
        </p:spPr>
        <p:txBody>
          <a:bodyPr/>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endParaRPr lang="en-US" sz="2333"/>
          </a:p>
        </p:txBody>
      </p:sp>
      <p:pic>
        <p:nvPicPr>
          <p:cNvPr id="14" name="Image 2" descr="preencoded.png"/>
          <p:cNvPicPr>
            <a:picLocks noChangeAspect="1"/>
          </p:cNvPicPr>
          <p:nvPr/>
        </p:nvPicPr>
        <p:blipFill>
          <a:blip r:embed="rId5"/>
          <a:stretch>
            <a:fillRect/>
          </a:stretch>
        </p:blipFill>
        <p:spPr>
          <a:xfrm>
            <a:off x="3272433" y="3676155"/>
            <a:ext cx="212626" cy="212626"/>
          </a:xfrm>
          <a:prstGeom prst="rect">
            <a:avLst/>
          </a:prstGeom>
        </p:spPr>
      </p:pic>
      <p:sp>
        <p:nvSpPr>
          <p:cNvPr id="15" name="Text 10"/>
          <p:cNvSpPr/>
          <p:nvPr/>
        </p:nvSpPr>
        <p:spPr>
          <a:xfrm>
            <a:off x="6247210" y="3498057"/>
            <a:ext cx="2137569" cy="236240"/>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33"/>
              </a:lnSpc>
              <a:buNone/>
            </a:pPr>
            <a:r>
              <a:rPr lang="en-US" sz="2000" b="1" dirty="0">
                <a:solidFill>
                  <a:srgbClr val="272525"/>
                </a:solidFill>
                <a:latin typeface="Inter Bold" pitchFamily="34" charset="0"/>
                <a:ea typeface="Inter Bold" pitchFamily="34" charset="-122"/>
                <a:cs typeface="Inter Bold" pitchFamily="34" charset="-120"/>
              </a:rPr>
              <a:t>Improvement Roadmap</a:t>
            </a:r>
            <a:endParaRPr lang="en-US" sz="2000" dirty="0"/>
          </a:p>
        </p:txBody>
      </p:sp>
      <p:sp>
        <p:nvSpPr>
          <p:cNvPr id="16" name="Text 11"/>
          <p:cNvSpPr/>
          <p:nvPr/>
        </p:nvSpPr>
        <p:spPr>
          <a:xfrm>
            <a:off x="6247209" y="3824982"/>
            <a:ext cx="3396258" cy="241895"/>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Structured pathway for capability enhancement</a:t>
            </a:r>
            <a:endParaRPr lang="en-US" sz="1667" dirty="0"/>
          </a:p>
        </p:txBody>
      </p:sp>
      <p:sp>
        <p:nvSpPr>
          <p:cNvPr id="17" name="Text 12"/>
          <p:cNvSpPr/>
          <p:nvPr/>
        </p:nvSpPr>
        <p:spPr>
          <a:xfrm>
            <a:off x="661492" y="4388148"/>
            <a:ext cx="10869018"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The CMMI appraisal and characterization methodology represents a unique value driver that distinguishes it from other frameworks across all domains. Unlike self-assessments or basic audits, CMMI appraisals provide rigorous, evidence-based evaluations conducted by certified professionals.</a:t>
            </a:r>
            <a:endParaRPr lang="en-US" sz="1667" dirty="0"/>
          </a:p>
        </p:txBody>
      </p:sp>
      <p:sp>
        <p:nvSpPr>
          <p:cNvPr id="18" name="Text 13"/>
          <p:cNvSpPr/>
          <p:nvPr/>
        </p:nvSpPr>
        <p:spPr>
          <a:xfrm>
            <a:off x="661492" y="5206757"/>
            <a:ext cx="10869018"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This methodology delivers actionable insights that quantify organizational maturity and identify specific improvement opportunities. By emphasizing this distinctive approach, practitioners can differentiate CMMI services from competing frameworks that lack comparable assessment rigor.</a:t>
            </a:r>
            <a:endParaRPr lang="en-US" sz="1667" dirty="0"/>
          </a:p>
        </p:txBody>
      </p:sp>
      <p:sp>
        <p:nvSpPr>
          <p:cNvPr id="19" name="Text 14"/>
          <p:cNvSpPr/>
          <p:nvPr/>
        </p:nvSpPr>
        <p:spPr>
          <a:xfrm>
            <a:off x="661492" y="6087151"/>
            <a:ext cx="10869018" cy="483791"/>
          </a:xfrm>
          <a:prstGeom prst="rect">
            <a:avLst/>
          </a:prstGeom>
          <a:noFill/>
          <a:ln/>
        </p:spPr>
        <p:txBody>
          <a:bodyPr wrap="squar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ts val="1875"/>
              </a:lnSpc>
              <a:buNone/>
            </a:pPr>
            <a:r>
              <a:rPr lang="en-US" sz="1667" dirty="0">
                <a:solidFill>
                  <a:srgbClr val="272525"/>
                </a:solidFill>
                <a:latin typeface="Inter" pitchFamily="34" charset="0"/>
                <a:ea typeface="Inter" pitchFamily="34" charset="-122"/>
                <a:cs typeface="Inter" pitchFamily="34" charset="-120"/>
              </a:rPr>
              <a:t>Position the CMMI appraisal as not just an evaluation but a strategic consultation that delivers a customized roadmap for organizational excellence tailored to specific business objectives.</a:t>
            </a:r>
            <a:endParaRPr lang="en-US" sz="1667" dirty="0"/>
          </a:p>
        </p:txBody>
      </p:sp>
      <p:sp>
        <p:nvSpPr>
          <p:cNvPr id="20" name="Text 0">
            <a:extLst>
              <a:ext uri="{FF2B5EF4-FFF2-40B4-BE49-F238E27FC236}">
                <a16:creationId xmlns:a16="http://schemas.microsoft.com/office/drawing/2014/main" id="{3946392E-C7EE-4E12-ABCF-C4B71BF45DE7}"/>
              </a:ext>
            </a:extLst>
          </p:cNvPr>
          <p:cNvSpPr/>
          <p:nvPr/>
        </p:nvSpPr>
        <p:spPr>
          <a:xfrm>
            <a:off x="661492" y="-5102"/>
            <a:ext cx="11530508" cy="802212"/>
          </a:xfrm>
          <a:prstGeom prst="rect">
            <a:avLst/>
          </a:prstGeom>
          <a:noFill/>
          <a:ln/>
        </p:spPr>
        <p:txBody>
          <a:bodyPr wrap="none" lIns="0" tIns="0" rIns="0" bIns="0" rtlCol="0" anchor="t"/>
          <a:lst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a:lstStyle>
          <a:p>
            <a:pPr marL="0" indent="0" algn="l">
              <a:lnSpc>
                <a:spcPct val="150000"/>
              </a:lnSpc>
              <a:buNone/>
            </a:pPr>
            <a:r>
              <a:rPr lang="en-US" sz="4000" b="1" dirty="0">
                <a:solidFill>
                  <a:srgbClr val="000000"/>
                </a:solidFill>
                <a:latin typeface="Inter Bold" pitchFamily="34" charset="0"/>
                <a:ea typeface="Inter Bold" pitchFamily="34" charset="-122"/>
                <a:cs typeface="Inter Bold" pitchFamily="34" charset="-120"/>
              </a:rPr>
              <a:t>The CMMI Appraisal Advantage</a:t>
            </a:r>
          </a:p>
          <a:p>
            <a:pPr marL="0" indent="0" algn="l">
              <a:lnSpc>
                <a:spcPct val="150000"/>
              </a:lnSpc>
              <a:buNone/>
            </a:pPr>
            <a:endParaRPr lang="en-US" sz="4000" dirty="0"/>
          </a:p>
        </p:txBody>
      </p:sp>
    </p:spTree>
    <p:extLst>
      <p:ext uri="{BB962C8B-B14F-4D97-AF65-F5344CB8AC3E}">
        <p14:creationId xmlns:p14="http://schemas.microsoft.com/office/powerpoint/2010/main" val="2976812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5c8ce6cb-4665-4792-88c8-79cfab635530">
      <Terms xmlns="http://schemas.microsoft.com/office/infopath/2007/PartnerControls"/>
    </lcf76f155ced4ddcb4097134ff3c332f>
    <_ip_UnifiedCompliancePolicyProperties xmlns="http://schemas.microsoft.com/sharepoint/v3" xsi:nil="true"/>
    <TaxCatchAll xmlns="1211becf-e92d-41bc-9b18-95aabeb0945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51F56D924C3243813BD83AC7137280" ma:contentTypeVersion="25" ma:contentTypeDescription="Create a new document." ma:contentTypeScope="" ma:versionID="a6bc7eb754c85535aedc2bbdefffe2e8">
  <xsd:schema xmlns:xsd="http://www.w3.org/2001/XMLSchema" xmlns:xs="http://www.w3.org/2001/XMLSchema" xmlns:p="http://schemas.microsoft.com/office/2006/metadata/properties" xmlns:ns1="http://schemas.microsoft.com/sharepoint/v3" xmlns:ns2="1211becf-e92d-41bc-9b18-95aabeb0945c" xmlns:ns3="01018394-24c6-4d6c-94db-9534fd63920f" xmlns:ns4="5c8ce6cb-4665-4792-88c8-79cfab635530" targetNamespace="http://schemas.microsoft.com/office/2006/metadata/properties" ma:root="true" ma:fieldsID="30a0b726f400e5c3088d1098ed475a18" ns1:_="" ns2:_="" ns3:_="" ns4:_="">
    <xsd:import namespace="http://schemas.microsoft.com/sharepoint/v3"/>
    <xsd:import namespace="1211becf-e92d-41bc-9b18-95aabeb0945c"/>
    <xsd:import namespace="01018394-24c6-4d6c-94db-9534fd63920f"/>
    <xsd:import namespace="5c8ce6cb-4665-4792-88c8-79cfab635530"/>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1:_ip_UnifiedCompliancePolicyProperties" minOccurs="0"/>
                <xsd:element ref="ns1:_ip_UnifiedCompliancePolicyUIAction"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11becf-e92d-41bc-9b18-95aabeb094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15e0884-d974-4a27-b345-d0b894d1ade3}" ma:internalName="TaxCatchAll" ma:showField="CatchAllData" ma:web="1211becf-e92d-41bc-9b18-95aabeb094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018394-24c6-4d6c-94db-9534fd63920f" elementFormDefault="qualified">
    <xsd:import namespace="http://schemas.microsoft.com/office/2006/documentManagement/types"/>
    <xsd:import namespace="http://schemas.microsoft.com/office/infopath/2007/PartnerControls"/>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c8ce6cb-4665-4792-88c8-79cfab635530" elementFormDefault="qualified">
    <xsd:import namespace="http://schemas.microsoft.com/office/2006/documentManagement/types"/>
    <xsd:import namespace="http://schemas.microsoft.com/office/infopath/2007/PartnerControls"/>
    <xsd:element name="MediaLengthInSeconds" ma:index="14" nillable="true" ma:displayName="Length (seconds)"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8d81702-2ec0-4524-ab2e-c0b2bc2c356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5D9AC-E3ED-4A2C-9611-33DB66C3F096}">
  <ds:schemaRefs>
    <ds:schemaRef ds:uri="http://schemas.microsoft.com/sharepoint/v3/contenttype/forms"/>
  </ds:schemaRefs>
</ds:datastoreItem>
</file>

<file path=customXml/itemProps2.xml><?xml version="1.0" encoding="utf-8"?>
<ds:datastoreItem xmlns:ds="http://schemas.openxmlformats.org/officeDocument/2006/customXml" ds:itemID="{5ACDF981-AF12-46EF-9E8F-AAC9C8F0B030}">
  <ds:schemaRefs>
    <ds:schemaRef ds:uri="1211becf-e92d-41bc-9b18-95aabeb0945c"/>
    <ds:schemaRef ds:uri="http://schemas.microsoft.com/office/2006/metadata/properties"/>
    <ds:schemaRef ds:uri="http://schemas.microsoft.com/sharepoint/v3"/>
    <ds:schemaRef ds:uri="http://purl.org/dc/dcmitype/"/>
    <ds:schemaRef ds:uri="http://www.w3.org/XML/1998/namesp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5c8ce6cb-4665-4792-88c8-79cfab635530"/>
    <ds:schemaRef ds:uri="01018394-24c6-4d6c-94db-9534fd63920f"/>
    <ds:schemaRef ds:uri="http://purl.org/dc/elements/1.1/"/>
  </ds:schemaRefs>
</ds:datastoreItem>
</file>

<file path=customXml/itemProps3.xml><?xml version="1.0" encoding="utf-8"?>
<ds:datastoreItem xmlns:ds="http://schemas.openxmlformats.org/officeDocument/2006/customXml" ds:itemID="{BC1AEB9E-0A59-4683-9FFF-5B190A57FF47}">
  <ds:schemaRefs>
    <ds:schemaRef ds:uri="01018394-24c6-4d6c-94db-9534fd63920f"/>
    <ds:schemaRef ds:uri="1211becf-e92d-41bc-9b18-95aabeb0945c"/>
    <ds:schemaRef ds:uri="5c8ce6cb-4665-4792-88c8-79cfab6355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164</TotalTime>
  <Words>1801</Words>
  <Application>Microsoft Office PowerPoint</Application>
  <PresentationFormat>Widescreen</PresentationFormat>
  <Paragraphs>147</Paragraphs>
  <Slides>18</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-apple-system</vt:lpstr>
      <vt:lpstr>Aptos</vt:lpstr>
      <vt:lpstr>Arial</vt:lpstr>
      <vt:lpstr>Calibri</vt:lpstr>
      <vt:lpstr>Courier New</vt:lpstr>
      <vt:lpstr>Inter</vt:lpstr>
      <vt:lpstr>Inter Bold</vt:lpstr>
      <vt:lpstr>Symbol</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Jacobs</dc:creator>
  <cp:lastModifiedBy>Lindsey Marshall</cp:lastModifiedBy>
  <cp:revision>42</cp:revision>
  <dcterms:created xsi:type="dcterms:W3CDTF">2020-02-11T09:46:28Z</dcterms:created>
  <dcterms:modified xsi:type="dcterms:W3CDTF">2025-06-16T19:42:38Z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0x010100D651F56D924C3243813BD83AC7137280</vt:lpwstr>
  </property>
  <property fmtid="{D5CDD505-2E9C-101B-9397-08002B2CF9AE}" pid="3" name="MediaServiceImageTags">
    <vt:lpwstr/>
  </property>
</Properties>
</file>